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308" r:id="rId6"/>
    <p:sldId id="353" r:id="rId7"/>
    <p:sldId id="354" r:id="rId8"/>
    <p:sldId id="355" r:id="rId9"/>
    <p:sldId id="262" r:id="rId10"/>
    <p:sldId id="264" r:id="rId11"/>
    <p:sldId id="265" r:id="rId12"/>
    <p:sldId id="266" r:id="rId13"/>
    <p:sldId id="267" r:id="rId14"/>
    <p:sldId id="268" r:id="rId15"/>
    <p:sldId id="258" r:id="rId16"/>
    <p:sldId id="278" r:id="rId17"/>
    <p:sldId id="356" r:id="rId18"/>
    <p:sldId id="358" r:id="rId19"/>
    <p:sldId id="357" r:id="rId20"/>
    <p:sldId id="359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6" r:id="rId43"/>
    <p:sldId id="307" r:id="rId44"/>
    <p:sldId id="259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269" r:id="rId55"/>
    <p:sldId id="27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9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02" r:id="rId74"/>
    <p:sldId id="303" r:id="rId75"/>
    <p:sldId id="304" r:id="rId76"/>
    <p:sldId id="343" r:id="rId77"/>
    <p:sldId id="344" r:id="rId78"/>
    <p:sldId id="345" r:id="rId79"/>
    <p:sldId id="346" r:id="rId80"/>
    <p:sldId id="347" r:id="rId81"/>
    <p:sldId id="348" r:id="rId82"/>
    <p:sldId id="361" r:id="rId83"/>
    <p:sldId id="360" r:id="rId8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EA13-24CB-0ACA-5787-06BB1EC03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754A3-2510-8BB4-7476-A7BE1AC51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5C4A0-97EC-2426-AEFC-6CD719D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E5207-76E5-0B42-0E56-953EE2BC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EF558-2BDD-C962-AB0F-47D69E45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3936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3AC7-6DF0-DB86-5C0E-FAA71CA8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3B9F3-DF71-0498-C654-D00A0160B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B0541-9AE3-7380-B898-9FF15556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6C195-25B1-1B41-FF44-77B3870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B891D-84CC-6B6B-EA1F-3C223E0B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950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09D520-56E6-1A60-D11E-0A1087E8B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01682-EA4E-7081-4C09-E9673466D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C6F3-331C-10FE-A33D-91A0452A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3FBEF-9698-FE9C-E7BA-6C63E18E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ACC78-9EEB-C5CB-2299-C4E7DAF2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9278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68727" y="133451"/>
            <a:ext cx="765454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0895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CA5E-8BBE-6FBA-11D1-58BF9123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D70-3395-123E-589A-919EFA6E2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DC883-C44A-A02C-E178-4C3CDA5A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4D3B4-AADA-13F3-65B3-DCBF83A4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8CA2-6F4A-C8E0-F6A1-A652B764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1928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49F6-1B95-33F8-4C10-F7FC247A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0F5AD-6451-DFBB-61CF-37A41D082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5428-BF9F-5332-DBC8-8A41D6D35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8BD6C-5111-6F64-5D25-C0F9CABE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8A141-B641-0294-8B3E-319D3C1F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7511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4E5B-6801-ACC9-EFB3-06A09AE3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0C59-C4F0-81A7-19A0-9DD8A4D80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EE92A-054B-A57D-91AC-A051D8A87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9FC04-E6F5-0F0E-7CE4-A11F3286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7F9AA-7100-949E-7DA9-F649B1AB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4A942-3FEF-301D-BBA6-6785B38C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9002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F494-FEDF-2493-C3E1-1E8490FA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9CC7B-4F91-B68B-BEDC-475DEFF5D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27453-1D8E-271B-C5A6-CDA9C427B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4E974-956C-C017-BF51-D814CF9E7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8FFC7-8689-D35D-A6C4-4E6E6601E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434C6F-36C7-B484-E33F-BC990CD9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531F3-A77C-E944-2192-CC45AF9F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B087F-7729-A4A1-9A56-13313DF9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4627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7257-2346-9D83-4546-DC810C78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E6812-BB5E-9327-9469-06F23815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3B7EB-510F-F9C6-E823-E548DFD2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E4102-9EB1-075F-EC7A-65E51E2B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5266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F7EE7-CFCD-E67C-630E-C8DA106F1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28DAD-7537-A5A8-172B-6FE3EFC7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F727A-2637-EABA-8049-7A411796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5729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DC4-1A4D-A747-6FB8-6E464D36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75C94-A6FF-DEFC-1123-4C057B078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00647-9A76-6F5F-50DE-ADBE7C9AD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C0081-980B-3D15-F552-9BC41F0C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217A2-44FD-079E-DBF2-711052D3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1CB5C-C834-E29D-76A2-069045B4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031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1D33-4B35-57CE-C413-ED10DE62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6967F0-FC16-D107-05CF-8D8A85EFA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43A70-A8A6-C2D1-1594-2BD71CEFC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1C070-8E52-6E4C-F89A-8A60DDBB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C61F1-A011-48A4-F7D0-55B00CDF4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56492-B551-C13D-914B-03388742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9556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86E07-5A25-E0AC-06E3-E4BA4E91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5ABF-BFC3-600C-0D86-7BC4F891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95349-FF5C-1B3B-6762-11A4C5FE7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24B0A-B7A7-4105-955B-1603E57DA779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2DBEF-755B-5814-975D-D0F71709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15947-77AB-D68F-84B1-1B134FB42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0A7B-04CB-4B58-B662-E332F12251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844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34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5.png"/><Relationship Id="rId18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32.png"/><Relationship Id="rId2" Type="http://schemas.openxmlformats.org/officeDocument/2006/relationships/image" Target="../media/image40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5.png"/><Relationship Id="rId5" Type="http://schemas.openxmlformats.org/officeDocument/2006/relationships/image" Target="../media/image28.png"/><Relationship Id="rId15" Type="http://schemas.openxmlformats.org/officeDocument/2006/relationships/image" Target="../media/image30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2.png"/><Relationship Id="rId1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18.png"/><Relationship Id="rId17" Type="http://schemas.openxmlformats.org/officeDocument/2006/relationships/image" Target="../media/image63.png"/><Relationship Id="rId2" Type="http://schemas.openxmlformats.org/officeDocument/2006/relationships/image" Target="../media/image50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cgWya-wjgY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VCdxqn0fcnE" TargetMode="External"/><Relationship Id="rId4" Type="http://schemas.openxmlformats.org/officeDocument/2006/relationships/hyperlink" Target="http://heli.stanford.edu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ekognition/" TargetMode="External"/><Relationship Id="rId2" Type="http://schemas.openxmlformats.org/officeDocument/2006/relationships/hyperlink" Target="https://cloud.google.com/vis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hyperlink" Target="https://azure.microsoft.com/en-us/services/cognitive-services/computer-vision/" TargetMode="External"/><Relationship Id="rId4" Type="http://schemas.openxmlformats.org/officeDocument/2006/relationships/hyperlink" Target="https://www.clarifai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231n/" TargetMode="Externa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231n/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231n/" TargetMode="Externa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231n/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F3CD-75B7-CCD9-60C0-47F716ED8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90963-9BD7-493F-01C4-F0340E2EB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 Descriptor</a:t>
            </a:r>
          </a:p>
          <a:p>
            <a:r>
              <a:rPr lang="en-US"/>
              <a:t>Classification</a:t>
            </a:r>
            <a:endParaRPr lang="en-US" dirty="0"/>
          </a:p>
          <a:p>
            <a:r>
              <a:rPr lang="en-US" dirty="0"/>
              <a:t>ML Classifier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3551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4293" y="209232"/>
            <a:ext cx="8422640" cy="990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609725" marR="5080" indent="-1597660">
              <a:lnSpc>
                <a:spcPct val="113100"/>
              </a:lnSpc>
              <a:spcBef>
                <a:spcPts val="100"/>
              </a:spcBef>
            </a:pPr>
            <a:r>
              <a:rPr sz="2800" dirty="0"/>
              <a:t>A</a:t>
            </a:r>
            <a:r>
              <a:rPr sz="2800" spc="5" dirty="0"/>
              <a:t> </a:t>
            </a:r>
            <a:r>
              <a:rPr sz="2800" spc="-5" dirty="0"/>
              <a:t>classic</a:t>
            </a:r>
            <a:r>
              <a:rPr sz="2800" spc="10" dirty="0"/>
              <a:t> </a:t>
            </a:r>
            <a:r>
              <a:rPr sz="2800" spc="-20" dirty="0"/>
              <a:t>example</a:t>
            </a:r>
            <a:r>
              <a:rPr sz="2800" spc="-5" dirty="0"/>
              <a:t> of</a:t>
            </a:r>
            <a:r>
              <a:rPr sz="2800" dirty="0"/>
              <a:t> a </a:t>
            </a:r>
            <a:r>
              <a:rPr sz="2800" spc="-10" dirty="0"/>
              <a:t>task</a:t>
            </a:r>
            <a:r>
              <a:rPr sz="2800" spc="5" dirty="0"/>
              <a:t> </a:t>
            </a:r>
            <a:r>
              <a:rPr sz="2800" spc="-10" dirty="0"/>
              <a:t>that</a:t>
            </a:r>
            <a:r>
              <a:rPr sz="2800" spc="5" dirty="0"/>
              <a:t> </a:t>
            </a:r>
            <a:r>
              <a:rPr sz="2800" spc="-15" dirty="0"/>
              <a:t>requires</a:t>
            </a:r>
            <a:r>
              <a:rPr sz="2800" spc="15" dirty="0"/>
              <a:t> </a:t>
            </a:r>
            <a:r>
              <a:rPr sz="2800" spc="-5" dirty="0"/>
              <a:t>machine </a:t>
            </a:r>
            <a:r>
              <a:rPr sz="2800" spc="-10" dirty="0"/>
              <a:t>learning: </a:t>
            </a:r>
            <a:r>
              <a:rPr sz="2800" spc="-615" dirty="0"/>
              <a:t> </a:t>
            </a:r>
            <a:r>
              <a:rPr sz="2800" spc="-5" dirty="0"/>
              <a:t>It</a:t>
            </a:r>
            <a:r>
              <a:rPr sz="2800" dirty="0"/>
              <a:t> </a:t>
            </a:r>
            <a:r>
              <a:rPr sz="2800" spc="-5" dirty="0"/>
              <a:t>is</a:t>
            </a:r>
            <a:r>
              <a:rPr sz="2800" spc="10" dirty="0"/>
              <a:t> </a:t>
            </a:r>
            <a:r>
              <a:rPr sz="2800" spc="-10" dirty="0"/>
              <a:t>very</a:t>
            </a:r>
            <a:r>
              <a:rPr sz="2800" dirty="0"/>
              <a:t> </a:t>
            </a:r>
            <a:r>
              <a:rPr sz="2800" spc="-15" dirty="0"/>
              <a:t>hard</a:t>
            </a:r>
            <a:r>
              <a:rPr sz="2800" dirty="0"/>
              <a:t> </a:t>
            </a:r>
            <a:r>
              <a:rPr sz="2800" spc="-15" dirty="0"/>
              <a:t>to</a:t>
            </a:r>
            <a:r>
              <a:rPr sz="2800" dirty="0"/>
              <a:t> </a:t>
            </a:r>
            <a:r>
              <a:rPr sz="2800" spc="-20" dirty="0"/>
              <a:t>say</a:t>
            </a:r>
            <a:r>
              <a:rPr sz="2800" dirty="0"/>
              <a:t> </a:t>
            </a:r>
            <a:r>
              <a:rPr sz="2800" spc="-10" dirty="0"/>
              <a:t>what</a:t>
            </a:r>
            <a:r>
              <a:rPr sz="2800" spc="5" dirty="0"/>
              <a:t> </a:t>
            </a:r>
            <a:r>
              <a:rPr sz="2800" spc="-25" dirty="0"/>
              <a:t>makes</a:t>
            </a:r>
            <a:r>
              <a:rPr sz="2800" spc="5" dirty="0"/>
              <a:t> </a:t>
            </a:r>
            <a:r>
              <a:rPr sz="2800" dirty="0"/>
              <a:t>a 2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306637" y="1561049"/>
            <a:ext cx="7327900" cy="4999355"/>
            <a:chOff x="782637" y="1561048"/>
            <a:chExt cx="7327900" cy="4999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784" y="1561048"/>
              <a:ext cx="7104366" cy="49991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2162" y="2565400"/>
              <a:ext cx="5219700" cy="827405"/>
            </a:xfrm>
            <a:custGeom>
              <a:avLst/>
              <a:gdLst/>
              <a:ahLst/>
              <a:cxnLst/>
              <a:rect l="l" t="t" r="r" b="b"/>
              <a:pathLst>
                <a:path w="5219700" h="827404">
                  <a:moveTo>
                    <a:pt x="0" y="0"/>
                  </a:moveTo>
                  <a:lnTo>
                    <a:pt x="5219700" y="0"/>
                  </a:lnTo>
                  <a:lnTo>
                    <a:pt x="5219700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31000" y="2565400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9975" y="4762500"/>
              <a:ext cx="1368425" cy="827405"/>
            </a:xfrm>
            <a:custGeom>
              <a:avLst/>
              <a:gdLst/>
              <a:ahLst/>
              <a:cxnLst/>
              <a:rect l="l" t="t" r="r" b="b"/>
              <a:pathLst>
                <a:path w="1368425" h="827404">
                  <a:moveTo>
                    <a:pt x="0" y="0"/>
                  </a:moveTo>
                  <a:lnTo>
                    <a:pt x="1368425" y="0"/>
                  </a:lnTo>
                  <a:lnTo>
                    <a:pt x="13684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7087" y="3681412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7"/>
                  </a:lnTo>
                  <a:lnTo>
                    <a:pt x="0" y="8270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02202" y="6429364"/>
            <a:ext cx="15367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2739" y="6579052"/>
            <a:ext cx="207772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 </a:t>
            </a:r>
            <a:r>
              <a:rPr sz="1400" spc="-5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002202" y="6429364"/>
            <a:ext cx="15367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2739" y="6579052"/>
            <a:ext cx="207772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 </a:t>
            </a:r>
            <a:r>
              <a:rPr sz="1400" spc="-5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477" y="109220"/>
            <a:ext cx="7111365" cy="995680"/>
          </a:xfrm>
          <a:prstGeom prst="rect">
            <a:avLst/>
          </a:prstGeom>
        </p:spPr>
        <p:txBody>
          <a:bodyPr vert="horz" wrap="square" lIns="0" tIns="30480" rIns="0" bIns="0" rtlCol="0" anchor="ctr">
            <a:spAutoFit/>
          </a:bodyPr>
          <a:lstStyle/>
          <a:p>
            <a:pPr marL="585470" marR="5080" indent="-573405">
              <a:lnSpc>
                <a:spcPts val="3800"/>
              </a:lnSpc>
              <a:spcBef>
                <a:spcPts val="240"/>
              </a:spcBef>
            </a:pPr>
            <a:r>
              <a:rPr sz="3200" dirty="0"/>
              <a:t>Some</a:t>
            </a:r>
            <a:r>
              <a:rPr sz="3200" spc="-15" dirty="0"/>
              <a:t> </a:t>
            </a:r>
            <a:r>
              <a:rPr sz="3200" spc="-10" dirty="0"/>
              <a:t>more</a:t>
            </a:r>
            <a:r>
              <a:rPr sz="3200" spc="-15" dirty="0"/>
              <a:t> examples</a:t>
            </a:r>
            <a:r>
              <a:rPr sz="3200" spc="-10" dirty="0"/>
              <a:t> </a:t>
            </a:r>
            <a:r>
              <a:rPr sz="3200" spc="-5" dirty="0"/>
              <a:t>of </a:t>
            </a:r>
            <a:r>
              <a:rPr sz="3200" spc="-15" dirty="0"/>
              <a:t>tasks</a:t>
            </a:r>
            <a:r>
              <a:rPr sz="3200" spc="-10" dirty="0"/>
              <a:t> that</a:t>
            </a:r>
            <a:r>
              <a:rPr sz="3200" spc="-5" dirty="0"/>
              <a:t> </a:t>
            </a:r>
            <a:r>
              <a:rPr sz="3200" spc="-15" dirty="0"/>
              <a:t>are</a:t>
            </a:r>
            <a:r>
              <a:rPr sz="3200" spc="-10" dirty="0"/>
              <a:t> </a:t>
            </a:r>
            <a:r>
              <a:rPr sz="3200" spc="-15" dirty="0"/>
              <a:t>best </a:t>
            </a:r>
            <a:r>
              <a:rPr sz="3200" spc="-710" dirty="0"/>
              <a:t> </a:t>
            </a:r>
            <a:r>
              <a:rPr sz="3200" spc="-10" dirty="0"/>
              <a:t>solved</a:t>
            </a:r>
            <a:r>
              <a:rPr sz="3200" dirty="0"/>
              <a:t> </a:t>
            </a:r>
            <a:r>
              <a:rPr sz="3200" spc="-5" dirty="0"/>
              <a:t>by </a:t>
            </a:r>
            <a:r>
              <a:rPr sz="3200" dirty="0"/>
              <a:t>using a learning</a:t>
            </a:r>
            <a:r>
              <a:rPr sz="3200" spc="5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362200" y="1825626"/>
            <a:ext cx="10515600" cy="4731423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70230" indent="-34290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pc="-10" dirty="0"/>
              <a:t>Recognizing</a:t>
            </a:r>
            <a:r>
              <a:rPr spc="-40" dirty="0"/>
              <a:t> </a:t>
            </a:r>
            <a:r>
              <a:rPr spc="-15" dirty="0"/>
              <a:t>patterns:</a:t>
            </a:r>
            <a:endParaRPr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Facial</a:t>
            </a:r>
            <a:r>
              <a:rPr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identities</a:t>
            </a:r>
            <a:r>
              <a:rPr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 facial</a:t>
            </a:r>
            <a:r>
              <a:rPr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expressions</a:t>
            </a:r>
            <a:endParaRPr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970280" algn="l"/>
              </a:tabLst>
            </a:pP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Handwritten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spoken words</a:t>
            </a:r>
            <a:endParaRPr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970280" algn="l"/>
              </a:tabLst>
            </a:pP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Medical</a:t>
            </a:r>
            <a:r>
              <a:rPr spc="-5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endParaRPr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pc="-15" dirty="0"/>
              <a:t>Generating</a:t>
            </a:r>
            <a:r>
              <a:rPr spc="-35" dirty="0"/>
              <a:t> </a:t>
            </a:r>
            <a:r>
              <a:rPr spc="-15" dirty="0"/>
              <a:t>patterns:</a:t>
            </a:r>
            <a:endParaRPr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Generating</a:t>
            </a:r>
            <a:r>
              <a:rPr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motion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sequences</a:t>
            </a:r>
            <a:endParaRPr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pc="-10" dirty="0"/>
              <a:t>Recognizing</a:t>
            </a:r>
            <a:r>
              <a:rPr spc="-40" dirty="0"/>
              <a:t> </a:t>
            </a:r>
            <a:r>
              <a:rPr spc="-5" dirty="0"/>
              <a:t>anomalies:</a:t>
            </a:r>
            <a:endParaRPr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Unusual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credit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 card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transactions</a:t>
            </a:r>
            <a:endParaRPr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970280" algn="l"/>
              </a:tabLst>
            </a:pP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Unusual 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patterns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 of</a:t>
            </a:r>
            <a:r>
              <a:rPr spc="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sensor</a:t>
            </a:r>
            <a:r>
              <a:rPr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readings in</a:t>
            </a:r>
            <a:r>
              <a:rPr dirty="0">
                <a:solidFill>
                  <a:srgbClr val="4F81BD"/>
                </a:solidFill>
                <a:latin typeface="Calibri"/>
                <a:cs typeface="Calibri"/>
              </a:rPr>
              <a:t> a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nuclear</a:t>
            </a:r>
            <a:r>
              <a:rPr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power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plant</a:t>
            </a:r>
            <a:endParaRPr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pc="-10" dirty="0"/>
              <a:t>Prediction:</a:t>
            </a:r>
            <a:endParaRPr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pc="-10" dirty="0">
                <a:solidFill>
                  <a:srgbClr val="4F81BD"/>
                </a:solidFill>
                <a:latin typeface="Calibri"/>
                <a:cs typeface="Calibri"/>
              </a:rPr>
              <a:t>Future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 stock </a:t>
            </a:r>
            <a:r>
              <a:rPr dirty="0">
                <a:solidFill>
                  <a:srgbClr val="4F81BD"/>
                </a:solidFill>
                <a:latin typeface="Calibri"/>
                <a:cs typeface="Calibri"/>
              </a:rPr>
              <a:t>prices</a:t>
            </a:r>
            <a:r>
              <a:rPr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4F81BD"/>
                </a:solidFill>
                <a:latin typeface="Calibri"/>
                <a:cs typeface="Calibri"/>
              </a:rPr>
              <a:t>currency</a:t>
            </a:r>
            <a:r>
              <a:rPr spc="-15" dirty="0">
                <a:solidFill>
                  <a:srgbClr val="4F81BD"/>
                </a:solidFill>
                <a:latin typeface="Calibri"/>
                <a:cs typeface="Calibri"/>
              </a:rPr>
              <a:t> exchange </a:t>
            </a:r>
            <a:r>
              <a:rPr spc="-20" dirty="0">
                <a:solidFill>
                  <a:srgbClr val="4F81BD"/>
                </a:solidFill>
                <a:latin typeface="Calibri"/>
                <a:cs typeface="Calibri"/>
              </a:rPr>
              <a:t>rates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002202" y="6429364"/>
            <a:ext cx="15367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2740" y="6578019"/>
            <a:ext cx="210629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1355" y="90170"/>
            <a:ext cx="473075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Calibri"/>
                <a:cs typeface="Calibri"/>
              </a:rPr>
              <a:t>Sample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049020"/>
            <a:ext cx="364490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40" dirty="0">
                <a:latin typeface="Calibri"/>
                <a:cs typeface="Calibri"/>
              </a:rPr>
              <a:t>Web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Computational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biology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Finance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E-commerce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Space</a:t>
            </a:r>
            <a:r>
              <a:rPr sz="2800" spc="-20" dirty="0">
                <a:latin typeface="Calibri"/>
                <a:cs typeface="Calibri"/>
              </a:rPr>
              <a:t> exploration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Robotics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extraction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Social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Debugging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45" dirty="0">
                <a:latin typeface="Calibri"/>
                <a:cs typeface="Calibri"/>
              </a:rPr>
              <a:t>[Your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favorite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area]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792727" y="93184"/>
            <a:ext cx="7654544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Samuel’s</a:t>
            </a:r>
            <a:r>
              <a:rPr spc="-35" dirty="0"/>
              <a:t> </a:t>
            </a:r>
            <a:r>
              <a:rPr spc="-25" dirty="0"/>
              <a:t>Checkers-Player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125220"/>
            <a:ext cx="8014970" cy="1490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  <a:tabLst>
                <a:tab pos="4319905" algn="l"/>
              </a:tabLst>
            </a:pPr>
            <a:r>
              <a:rPr sz="3200" dirty="0">
                <a:latin typeface="Calibri"/>
                <a:cs typeface="Calibri"/>
              </a:rPr>
              <a:t>“Machine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Learning: </a:t>
            </a:r>
            <a:r>
              <a:rPr sz="3200" spc="-5" dirty="0">
                <a:latin typeface="Calibri"/>
                <a:cs typeface="Calibri"/>
              </a:rPr>
              <a:t>Field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study</a:t>
            </a:r>
            <a:r>
              <a:rPr sz="3200" spc="-5" dirty="0">
                <a:latin typeface="Calibri"/>
                <a:cs typeface="Calibri"/>
              </a:rPr>
              <a:t> that gives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computers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ability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without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being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explicitly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programmed.”	</a:t>
            </a:r>
            <a:r>
              <a:rPr sz="3200" spc="-5" dirty="0">
                <a:latin typeface="Calibri"/>
                <a:cs typeface="Calibri"/>
              </a:rPr>
              <a:t>-Arthur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Samuel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(1959)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6312" y="3149600"/>
            <a:ext cx="5899377" cy="3314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27602" y="6422072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166" y="90170"/>
            <a:ext cx="598868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Defining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15" dirty="0"/>
              <a:t> </a:t>
            </a:r>
            <a:r>
              <a:rPr spc="-85" dirty="0"/>
              <a:t>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7150" y="1047115"/>
            <a:ext cx="6676390" cy="528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 marR="5080" indent="904240">
              <a:lnSpc>
                <a:spcPct val="113100"/>
              </a:lnSpc>
              <a:spcBef>
                <a:spcPts val="100"/>
              </a:spcBef>
            </a:pP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Improve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on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task </a:t>
            </a:r>
            <a:r>
              <a:rPr sz="2800" spc="-150" dirty="0">
                <a:solidFill>
                  <a:srgbClr val="FF3300"/>
                </a:solidFill>
                <a:latin typeface="Calibri"/>
                <a:cs typeface="Calibri"/>
              </a:rPr>
              <a:t>T,</a:t>
            </a:r>
            <a:r>
              <a:rPr sz="2800" spc="-14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respect </a:t>
            </a: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</a:t>
            </a:r>
            <a:r>
              <a:rPr sz="2800" spc="-60" dirty="0">
                <a:solidFill>
                  <a:srgbClr val="FF33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orma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nce m</a:t>
            </a:r>
            <a:r>
              <a:rPr sz="2800" spc="-25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ri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345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,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b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ri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nce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2435"/>
              </a:spcBef>
            </a:pPr>
            <a:r>
              <a:rPr spc="-60" dirty="0">
                <a:latin typeface="Calibri"/>
                <a:cs typeface="Calibri"/>
              </a:rPr>
              <a:t>T:</a:t>
            </a:r>
            <a:r>
              <a:rPr spc="-10" dirty="0">
                <a:latin typeface="Calibri"/>
                <a:cs typeface="Calibri"/>
              </a:rPr>
              <a:t> Playing </a:t>
            </a:r>
            <a:r>
              <a:rPr spc="-15" dirty="0">
                <a:latin typeface="Calibri"/>
                <a:cs typeface="Calibri"/>
              </a:rPr>
              <a:t>checkers</a:t>
            </a:r>
            <a:endParaRPr>
              <a:latin typeface="Calibri"/>
              <a:cs typeface="Calibri"/>
            </a:endParaRPr>
          </a:p>
          <a:p>
            <a:pPr marL="12700" marR="1220470">
              <a:lnSpc>
                <a:spcPts val="1900"/>
              </a:lnSpc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P: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Percentage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games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won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against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arbitrary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opponent </a:t>
            </a:r>
            <a:r>
              <a:rPr spc="-3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E: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Playing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practice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games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against</a:t>
            </a:r>
            <a:r>
              <a:rPr spc="-5" dirty="0">
                <a:latin typeface="Calibri"/>
                <a:cs typeface="Calibri"/>
              </a:rPr>
              <a:t> itself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1720"/>
              </a:spcBef>
            </a:pPr>
            <a:r>
              <a:rPr spc="-60" dirty="0">
                <a:latin typeface="Calibri"/>
                <a:cs typeface="Calibri"/>
              </a:rPr>
              <a:t>T:</a:t>
            </a:r>
            <a:r>
              <a:rPr spc="-5" dirty="0">
                <a:latin typeface="Calibri"/>
                <a:cs typeface="Calibri"/>
              </a:rPr>
              <a:t> Recognizing </a:t>
            </a:r>
            <a:r>
              <a:rPr spc="-10" dirty="0">
                <a:latin typeface="Calibri"/>
                <a:cs typeface="Calibri"/>
              </a:rPr>
              <a:t>hand-written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words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pc="-5" dirty="0">
                <a:latin typeface="Calibri"/>
                <a:cs typeface="Calibri"/>
              </a:rPr>
              <a:t>P: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Percentage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words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correctly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classified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</a:pPr>
            <a:r>
              <a:rPr spc="-5" dirty="0">
                <a:latin typeface="Calibri"/>
                <a:cs typeface="Calibri"/>
              </a:rPr>
              <a:t>E: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Database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human-labeled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images</a:t>
            </a:r>
            <a:r>
              <a:rPr dirty="0">
                <a:latin typeface="Calibri"/>
                <a:cs typeface="Calibri"/>
              </a:rPr>
              <a:t> of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handwritten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words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  <a:spcBef>
                <a:spcPts val="1739"/>
              </a:spcBef>
            </a:pPr>
            <a:r>
              <a:rPr spc="-60" dirty="0">
                <a:latin typeface="Calibri"/>
                <a:cs typeface="Calibri"/>
              </a:rPr>
              <a:t>T: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Driving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four-lane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highways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using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vision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sensors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pc="-5" dirty="0">
                <a:latin typeface="Calibri"/>
                <a:cs typeface="Calibri"/>
              </a:rPr>
              <a:t>P: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Average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distance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traveled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before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human-judged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error</a:t>
            </a:r>
            <a:endParaRPr>
              <a:latin typeface="Calibri"/>
              <a:cs typeface="Calibri"/>
            </a:endParaRPr>
          </a:p>
          <a:p>
            <a:pPr marL="274320" marR="682625" indent="-262255">
              <a:lnSpc>
                <a:spcPts val="1900"/>
              </a:lnSpc>
              <a:spcBef>
                <a:spcPts val="200"/>
              </a:spcBef>
            </a:pPr>
            <a:r>
              <a:rPr spc="-5" dirty="0">
                <a:latin typeface="Calibri"/>
                <a:cs typeface="Calibri"/>
              </a:rPr>
              <a:t>E: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5" dirty="0">
                <a:latin typeface="Calibri"/>
                <a:cs typeface="Calibri"/>
              </a:rPr>
              <a:t>sequence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images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steering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commands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recorded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while </a:t>
            </a:r>
            <a:r>
              <a:rPr spc="-3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observing</a:t>
            </a:r>
            <a:r>
              <a:rPr dirty="0">
                <a:latin typeface="Calibri"/>
                <a:cs typeface="Calibri"/>
              </a:rPr>
              <a:t> 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human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driver.</a:t>
            </a:r>
            <a:endParaRPr>
              <a:latin typeface="Calibri"/>
              <a:cs typeface="Calibri"/>
            </a:endParaRPr>
          </a:p>
          <a:p>
            <a:pPr marL="12700" marR="1724660" algn="just">
              <a:lnSpc>
                <a:spcPct val="90300"/>
              </a:lnSpc>
              <a:spcBef>
                <a:spcPts val="1930"/>
              </a:spcBef>
            </a:pPr>
            <a:r>
              <a:rPr spc="-60" dirty="0">
                <a:latin typeface="Calibri"/>
                <a:cs typeface="Calibri"/>
              </a:rPr>
              <a:t>T: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Categorize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email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messages</a:t>
            </a:r>
            <a:r>
              <a:rPr dirty="0">
                <a:latin typeface="Calibri"/>
                <a:cs typeface="Calibri"/>
              </a:rPr>
              <a:t> as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spam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 </a:t>
            </a:r>
            <a:r>
              <a:rPr spc="-10" dirty="0">
                <a:latin typeface="Calibri"/>
                <a:cs typeface="Calibri"/>
              </a:rPr>
              <a:t>legitimate. </a:t>
            </a:r>
            <a:r>
              <a:rPr spc="-5" dirty="0">
                <a:latin typeface="Calibri"/>
                <a:cs typeface="Calibri"/>
              </a:rPr>
              <a:t> P: </a:t>
            </a:r>
            <a:r>
              <a:rPr spc="-15" dirty="0">
                <a:latin typeface="Calibri"/>
                <a:cs typeface="Calibri"/>
              </a:rPr>
              <a:t>Percentage </a:t>
            </a:r>
            <a:r>
              <a:rPr dirty="0">
                <a:latin typeface="Calibri"/>
                <a:cs typeface="Calibri"/>
              </a:rPr>
              <a:t>of </a:t>
            </a:r>
            <a:r>
              <a:rPr spc="-5" dirty="0">
                <a:latin typeface="Calibri"/>
                <a:cs typeface="Calibri"/>
              </a:rPr>
              <a:t>email messages </a:t>
            </a:r>
            <a:r>
              <a:rPr spc="-10" dirty="0">
                <a:latin typeface="Calibri"/>
                <a:cs typeface="Calibri"/>
              </a:rPr>
              <a:t>correctly </a:t>
            </a:r>
            <a:r>
              <a:rPr spc="-5" dirty="0">
                <a:latin typeface="Calibri"/>
                <a:cs typeface="Calibri"/>
              </a:rPr>
              <a:t>classified.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E: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Database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emails,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some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with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human-given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labels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740" y="6569510"/>
            <a:ext cx="18186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71E5D-ABE8-1E04-A458-A68F1496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B1AD-69F3-BFEB-9C27-0EE9D7BD8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84752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7586" y="90170"/>
            <a:ext cx="407797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0" dirty="0">
                <a:latin typeface="Calibri"/>
                <a:cs typeface="Calibri"/>
              </a:rPr>
              <a:t>Types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of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512026"/>
            <a:ext cx="7385684" cy="44215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spcBef>
                <a:spcPts val="8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(inductive)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Given: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(labels)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Unsupervised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Given: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(without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outputs)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Semi-supervised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Given: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35" dirty="0">
                <a:latin typeface="Calibri"/>
                <a:cs typeface="Calibri"/>
              </a:rPr>
              <a:t>few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outputs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20" dirty="0">
                <a:latin typeface="Calibri"/>
                <a:cs typeface="Calibri"/>
              </a:rPr>
              <a:t>Reinforcement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25" dirty="0">
                <a:latin typeface="Calibri"/>
                <a:cs typeface="Calibri"/>
              </a:rPr>
              <a:t>Rewards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-5" dirty="0">
                <a:latin typeface="Calibri"/>
                <a:cs typeface="Calibri"/>
              </a:rPr>
              <a:t> sequence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actions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740" y="6569510"/>
            <a:ext cx="25050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7BC4-0154-1EFF-78EC-E1F7595A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5B485-B2DB-DAA8-027F-E7DA46F79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This means we are given a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CMR10"/>
              </a:rPr>
              <a:t>training set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consisting of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CMR10"/>
              </a:rPr>
              <a:t>inputs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and corresponding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CMR10"/>
              </a:rPr>
              <a:t>labels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, e.g.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CMR10"/>
            </a:endParaRPr>
          </a:p>
          <a:p>
            <a:pPr algn="l"/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616F8-E033-4DCE-F9DC-64392429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879" y="3357169"/>
            <a:ext cx="9050013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E8E9-4847-4168-47B8-7FE41729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Vector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8FAA3-A9AE-AA03-1301-BC3A446A9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CMR10"/>
              </a:rPr>
              <a:t>Machine learning algorithms need to handle lots of types of data: images, text, audio waveforms, credit card transactions, etc.</a:t>
            </a:r>
          </a:p>
          <a:p>
            <a:pPr lvl="1"/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Common strategy: represent the input as an 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CMR10"/>
              </a:rPr>
              <a:t>input vector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in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Modern No. 20" panose="02070704070505020303" pitchFamily="18" charset="0"/>
              </a:rPr>
              <a:t>R</a:t>
            </a:r>
            <a:r>
              <a:rPr lang="en-US" sz="2800" b="0" i="0" u="none" strike="noStrike" baseline="30000" dirty="0">
                <a:solidFill>
                  <a:srgbClr val="000000"/>
                </a:solidFill>
                <a:latin typeface="CMMI7"/>
              </a:rPr>
              <a:t>d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MI7"/>
              </a:rPr>
              <a:t> </a:t>
            </a:r>
          </a:p>
          <a:p>
            <a:pPr lvl="2"/>
            <a:r>
              <a:rPr lang="en-US" sz="2800" b="0" i="0" u="none" strike="noStrike" baseline="0" dirty="0">
                <a:solidFill>
                  <a:srgbClr val="0000FF"/>
                </a:solidFill>
                <a:latin typeface="CMR10"/>
              </a:rPr>
              <a:t>Representation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= mapping to another space that's easy to manipulate</a:t>
            </a:r>
          </a:p>
          <a:p>
            <a:pPr lvl="1"/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Vectors are a great representation since we can do linear algebra!</a:t>
            </a:r>
            <a:endParaRPr lang="en-PK" sz="4400" dirty="0"/>
          </a:p>
        </p:txBody>
      </p:sp>
    </p:spTree>
    <p:extLst>
      <p:ext uri="{BB962C8B-B14F-4D97-AF65-F5344CB8AC3E}">
        <p14:creationId xmlns:p14="http://schemas.microsoft.com/office/powerpoint/2010/main" val="3995146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485F-72D3-2C65-1575-615250F5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Vector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4684C3-7A90-3460-95AA-C7B0CF81D6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8092"/>
            <a:ext cx="5181600" cy="428640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674DD-F668-631C-9138-F298E4E893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raw pixels  	</a:t>
            </a:r>
          </a:p>
          <a:p>
            <a:r>
              <a:rPr lang="en-US" dirty="0"/>
              <a:t>Or meaningful feature descriptor/vector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46475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590E-A8DE-6314-186F-794E258C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Descriptor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6DBB8-4788-7DF9-7E5F-19BF12EE3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 image?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47355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801824-FC34-CBF9-7E80-56132EB5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4E439-5463-E657-93B6-CBD11B42F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Mathematically, our training set consists of a collection of pairs of an input vector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BX10"/>
              </a:rPr>
              <a:t>x </a:t>
            </a:r>
            <a:r>
              <a:rPr lang="en-PK" sz="2000" b="0" i="0" dirty="0">
                <a:solidFill>
                  <a:srgbClr val="474747"/>
                </a:solidFill>
                <a:effectLst/>
                <a:latin typeface="Google Sans"/>
              </a:rPr>
              <a:t>∈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Modern No. 20" panose="02070704070505020303" pitchFamily="18" charset="0"/>
              </a:rPr>
              <a:t>R</a:t>
            </a:r>
            <a:r>
              <a:rPr lang="en-US" sz="3200" b="0" i="0" u="none" strike="noStrike" baseline="30000" dirty="0">
                <a:solidFill>
                  <a:srgbClr val="000000"/>
                </a:solidFill>
                <a:latin typeface="CMMI7"/>
              </a:rPr>
              <a:t>d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MI7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and its corresponding </a:t>
            </a:r>
            <a:r>
              <a:rPr lang="en-US" sz="3200" b="0" i="0" u="none" strike="noStrike" baseline="0" dirty="0">
                <a:solidFill>
                  <a:srgbClr val="0000FF"/>
                </a:solidFill>
                <a:latin typeface="CMR10"/>
              </a:rPr>
              <a:t>target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, or </a:t>
            </a:r>
            <a:r>
              <a:rPr lang="en-US" sz="3200" b="0" i="0" u="none" strike="noStrike" baseline="0" dirty="0">
                <a:solidFill>
                  <a:srgbClr val="0000FF"/>
                </a:solidFill>
                <a:latin typeface="CMR10"/>
              </a:rPr>
              <a:t>label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,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MI10"/>
              </a:rPr>
              <a:t>t </a:t>
            </a:r>
          </a:p>
          <a:p>
            <a:pPr lvl="1"/>
            <a:r>
              <a:rPr lang="en-US" b="0" i="0" u="none" strike="noStrike" baseline="0" dirty="0">
                <a:solidFill>
                  <a:srgbClr val="0000FF"/>
                </a:solidFill>
                <a:latin typeface="CMR10"/>
              </a:rPr>
              <a:t>Regression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MI10"/>
              </a:rPr>
              <a:t>t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is a real number (e.g. stock price)</a:t>
            </a:r>
          </a:p>
          <a:p>
            <a:pPr lvl="1"/>
            <a:r>
              <a:rPr lang="en-US" b="0" i="0" u="none" strike="noStrike" baseline="0" dirty="0">
                <a:solidFill>
                  <a:srgbClr val="0000FF"/>
                </a:solidFill>
                <a:latin typeface="CMR10"/>
              </a:rPr>
              <a:t>Classification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MI10"/>
              </a:rPr>
              <a:t>t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is an element of a discrete set </a:t>
            </a:r>
            <a:r>
              <a:rPr lang="en-US" dirty="0">
                <a:solidFill>
                  <a:srgbClr val="000000"/>
                </a:solidFill>
                <a:latin typeface="CMSY10"/>
              </a:rPr>
              <a:t>{1,…., C}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MI10"/>
              </a:rPr>
              <a:t> 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These days,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MI10"/>
              </a:rPr>
              <a:t>t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is often a highly structured object (e.g. image)</a:t>
            </a:r>
          </a:p>
          <a:p>
            <a:pPr algn="l"/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Denote the training set </a:t>
            </a:r>
            <a:r>
              <a:rPr lang="en-US" sz="3200" dirty="0">
                <a:solidFill>
                  <a:srgbClr val="000000"/>
                </a:solidFill>
                <a:latin typeface="CMSY10"/>
              </a:rPr>
              <a:t>{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BX10"/>
              </a:rPr>
              <a:t>x</a:t>
            </a:r>
            <a:r>
              <a:rPr lang="en-US" sz="3200" b="0" i="0" u="none" strike="noStrike" baseline="30000" dirty="0">
                <a:solidFill>
                  <a:srgbClr val="000000"/>
                </a:solidFill>
                <a:latin typeface="CMR7"/>
              </a:rPr>
              <a:t>(1)</a:t>
            </a:r>
            <a:r>
              <a:rPr lang="en-US" sz="3200" dirty="0">
                <a:solidFill>
                  <a:srgbClr val="000000"/>
                </a:solidFill>
                <a:latin typeface="CMMI10"/>
              </a:rPr>
              <a:t>,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MI10"/>
              </a:rPr>
              <a:t>t</a:t>
            </a:r>
            <a:r>
              <a:rPr lang="en-US" sz="3200" b="0" i="0" u="none" strike="noStrike" baseline="30000" dirty="0">
                <a:solidFill>
                  <a:srgbClr val="000000"/>
                </a:solidFill>
                <a:latin typeface="CMR7"/>
              </a:rPr>
              <a:t>(1)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)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MI10"/>
              </a:rPr>
              <a:t>….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BX10"/>
              </a:rPr>
              <a:t>x</a:t>
            </a:r>
            <a:r>
              <a:rPr lang="en-US" sz="3200" b="0" i="0" u="none" strike="noStrike" baseline="30000" dirty="0">
                <a:solidFill>
                  <a:srgbClr val="000000"/>
                </a:solidFill>
                <a:latin typeface="CMR7"/>
              </a:rPr>
              <a:t>(</a:t>
            </a:r>
            <a:r>
              <a:rPr lang="en-US" sz="3200" b="0" i="0" u="none" strike="noStrike" baseline="30000" dirty="0">
                <a:solidFill>
                  <a:srgbClr val="000000"/>
                </a:solidFill>
                <a:latin typeface="CMMI7"/>
              </a:rPr>
              <a:t>N</a:t>
            </a:r>
            <a:r>
              <a:rPr lang="en-US" sz="3200" b="0" i="0" u="none" strike="noStrike" baseline="30000" dirty="0">
                <a:solidFill>
                  <a:srgbClr val="000000"/>
                </a:solidFill>
                <a:latin typeface="CMR7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MMI10"/>
              </a:rPr>
              <a:t>,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MI10"/>
              </a:rPr>
              <a:t> t</a:t>
            </a:r>
            <a:r>
              <a:rPr lang="en-US" sz="3200" b="0" i="0" u="none" strike="noStrike" baseline="30000" dirty="0">
                <a:solidFill>
                  <a:srgbClr val="000000"/>
                </a:solidFill>
                <a:latin typeface="CMR7"/>
              </a:rPr>
              <a:t>(</a:t>
            </a:r>
            <a:r>
              <a:rPr lang="en-US" sz="3200" b="0" i="0" u="none" strike="noStrike" baseline="30000" dirty="0">
                <a:solidFill>
                  <a:srgbClr val="000000"/>
                </a:solidFill>
                <a:latin typeface="CMMI7"/>
              </a:rPr>
              <a:t>N</a:t>
            </a:r>
            <a:r>
              <a:rPr lang="en-US" sz="3200" b="0" i="0" u="none" strike="noStrike" baseline="30000" dirty="0">
                <a:solidFill>
                  <a:srgbClr val="000000"/>
                </a:solidFill>
                <a:latin typeface="CMR7"/>
              </a:rPr>
              <a:t>)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CMSY10"/>
              </a:rPr>
              <a:t>}</a:t>
            </a:r>
            <a:endParaRPr lang="en-US" sz="3200" b="0" i="0" u="none" strike="noStrike" baseline="0" dirty="0">
              <a:solidFill>
                <a:srgbClr val="000000"/>
              </a:solidFill>
              <a:latin typeface="CMSY10"/>
            </a:endParaRP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Note: these superscripts have nothing to do with exponentiation!</a:t>
            </a:r>
            <a:endParaRPr lang="en-PK" sz="4000" dirty="0"/>
          </a:p>
        </p:txBody>
      </p:sp>
    </p:spTree>
    <p:extLst>
      <p:ext uri="{BB962C8B-B14F-4D97-AF65-F5344CB8AC3E}">
        <p14:creationId xmlns:p14="http://schemas.microsoft.com/office/powerpoint/2010/main" val="134413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8398" y="90170"/>
            <a:ext cx="733298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25" dirty="0"/>
              <a:t> </a:t>
            </a:r>
            <a:r>
              <a:rPr spc="-5" dirty="0"/>
              <a:t>Learning:</a:t>
            </a:r>
            <a:r>
              <a:rPr spc="-30" dirty="0"/>
              <a:t> </a:t>
            </a:r>
            <a:r>
              <a:rPr spc="-1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7241" y="1016001"/>
            <a:ext cx="7139305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68300" indent="-342900">
              <a:spcBef>
                <a:spcPts val="86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68300" indent="-342900">
              <a:spcBef>
                <a:spcPts val="76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482600"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=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eg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55339" y="3096197"/>
            <a:ext cx="4997450" cy="2836545"/>
            <a:chOff x="2331339" y="3096196"/>
            <a:chExt cx="4997450" cy="2836545"/>
          </a:xfrm>
        </p:grpSpPr>
        <p:sp>
          <p:nvSpPr>
            <p:cNvPr id="5" name="object 5"/>
            <p:cNvSpPr/>
            <p:nvPr/>
          </p:nvSpPr>
          <p:spPr>
            <a:xfrm>
              <a:off x="2394119" y="3102546"/>
              <a:ext cx="4928235" cy="2460625"/>
            </a:xfrm>
            <a:custGeom>
              <a:avLst/>
              <a:gdLst/>
              <a:ahLst/>
              <a:cxnLst/>
              <a:rect l="l" t="t" r="r" b="b"/>
              <a:pathLst>
                <a:path w="4928234" h="2460625">
                  <a:moveTo>
                    <a:pt x="0" y="2460054"/>
                  </a:moveTo>
                  <a:lnTo>
                    <a:pt x="4928193" y="2460054"/>
                  </a:lnTo>
                </a:path>
                <a:path w="4928234" h="2460625">
                  <a:moveTo>
                    <a:pt x="0" y="2155254"/>
                  </a:moveTo>
                  <a:lnTo>
                    <a:pt x="4928193" y="2155254"/>
                  </a:lnTo>
                </a:path>
                <a:path w="4928234" h="2460625">
                  <a:moveTo>
                    <a:pt x="0" y="1850454"/>
                  </a:moveTo>
                  <a:lnTo>
                    <a:pt x="4928193" y="1850454"/>
                  </a:lnTo>
                </a:path>
                <a:path w="4928234" h="2460625">
                  <a:moveTo>
                    <a:pt x="0" y="1532954"/>
                  </a:moveTo>
                  <a:lnTo>
                    <a:pt x="4928193" y="1532954"/>
                  </a:lnTo>
                </a:path>
                <a:path w="4928234" h="2460625">
                  <a:moveTo>
                    <a:pt x="0" y="1228154"/>
                  </a:moveTo>
                  <a:lnTo>
                    <a:pt x="4928193" y="1228154"/>
                  </a:lnTo>
                </a:path>
                <a:path w="4928234" h="2460625">
                  <a:moveTo>
                    <a:pt x="0" y="923354"/>
                  </a:moveTo>
                  <a:lnTo>
                    <a:pt x="4928193" y="923354"/>
                  </a:lnTo>
                </a:path>
                <a:path w="4928234" h="2460625">
                  <a:moveTo>
                    <a:pt x="0" y="618554"/>
                  </a:moveTo>
                  <a:lnTo>
                    <a:pt x="4928193" y="618554"/>
                  </a:lnTo>
                </a:path>
                <a:path w="4928234" h="2460625">
                  <a:moveTo>
                    <a:pt x="0" y="313754"/>
                  </a:moveTo>
                  <a:lnTo>
                    <a:pt x="4928193" y="313754"/>
                  </a:lnTo>
                </a:path>
                <a:path w="4928234" h="2460625">
                  <a:moveTo>
                    <a:pt x="0" y="0"/>
                  </a:moveTo>
                  <a:lnTo>
                    <a:pt x="4928193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4119" y="3102546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h="2767329">
                  <a:moveTo>
                    <a:pt x="0" y="276718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7689" y="3102546"/>
              <a:ext cx="56515" cy="2767330"/>
            </a:xfrm>
            <a:custGeom>
              <a:avLst/>
              <a:gdLst/>
              <a:ahLst/>
              <a:cxnLst/>
              <a:rect l="l" t="t" r="r" b="b"/>
              <a:pathLst>
                <a:path w="56514" h="2767329">
                  <a:moveTo>
                    <a:pt x="0" y="2767183"/>
                  </a:moveTo>
                  <a:lnTo>
                    <a:pt x="56430" y="2767183"/>
                  </a:lnTo>
                </a:path>
                <a:path w="56514" h="2767329">
                  <a:moveTo>
                    <a:pt x="0" y="2460054"/>
                  </a:moveTo>
                  <a:lnTo>
                    <a:pt x="56430" y="2460054"/>
                  </a:lnTo>
                </a:path>
                <a:path w="56514" h="2767329">
                  <a:moveTo>
                    <a:pt x="0" y="2155254"/>
                  </a:moveTo>
                  <a:lnTo>
                    <a:pt x="56430" y="2155254"/>
                  </a:lnTo>
                </a:path>
                <a:path w="56514" h="2767329">
                  <a:moveTo>
                    <a:pt x="0" y="1850454"/>
                  </a:moveTo>
                  <a:lnTo>
                    <a:pt x="56430" y="1850454"/>
                  </a:lnTo>
                </a:path>
                <a:path w="56514" h="2767329">
                  <a:moveTo>
                    <a:pt x="0" y="1532954"/>
                  </a:moveTo>
                  <a:lnTo>
                    <a:pt x="56430" y="1532954"/>
                  </a:lnTo>
                </a:path>
                <a:path w="56514" h="2767329">
                  <a:moveTo>
                    <a:pt x="0" y="1228154"/>
                  </a:moveTo>
                  <a:lnTo>
                    <a:pt x="56430" y="1228154"/>
                  </a:lnTo>
                </a:path>
                <a:path w="56514" h="2767329">
                  <a:moveTo>
                    <a:pt x="0" y="923354"/>
                  </a:moveTo>
                  <a:lnTo>
                    <a:pt x="56430" y="923354"/>
                  </a:lnTo>
                </a:path>
                <a:path w="56514" h="2767329">
                  <a:moveTo>
                    <a:pt x="0" y="618554"/>
                  </a:moveTo>
                  <a:lnTo>
                    <a:pt x="56430" y="618554"/>
                  </a:lnTo>
                </a:path>
                <a:path w="56514" h="2767329">
                  <a:moveTo>
                    <a:pt x="0" y="313754"/>
                  </a:moveTo>
                  <a:lnTo>
                    <a:pt x="56430" y="313754"/>
                  </a:lnTo>
                </a:path>
                <a:path w="56514" h="2767329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4119" y="5869728"/>
              <a:ext cx="4928235" cy="56515"/>
            </a:xfrm>
            <a:custGeom>
              <a:avLst/>
              <a:gdLst/>
              <a:ahLst/>
              <a:cxnLst/>
              <a:rect l="l" t="t" r="r" b="b"/>
              <a:pathLst>
                <a:path w="4928234" h="56514">
                  <a:moveTo>
                    <a:pt x="0" y="0"/>
                  </a:moveTo>
                  <a:lnTo>
                    <a:pt x="4928193" y="1"/>
                  </a:lnTo>
                </a:path>
                <a:path w="4928234" h="56514">
                  <a:moveTo>
                    <a:pt x="0" y="0"/>
                  </a:moveTo>
                  <a:lnTo>
                    <a:pt x="0" y="56430"/>
                  </a:lnTo>
                </a:path>
                <a:path w="4928234" h="56514">
                  <a:moveTo>
                    <a:pt x="984081" y="0"/>
                  </a:moveTo>
                  <a:lnTo>
                    <a:pt x="984081" y="56430"/>
                  </a:lnTo>
                </a:path>
                <a:path w="4928234" h="56514">
                  <a:moveTo>
                    <a:pt x="1974681" y="0"/>
                  </a:moveTo>
                  <a:lnTo>
                    <a:pt x="1974681" y="56430"/>
                  </a:lnTo>
                </a:path>
                <a:path w="4928234" h="56514">
                  <a:moveTo>
                    <a:pt x="2952581" y="0"/>
                  </a:moveTo>
                  <a:lnTo>
                    <a:pt x="2952581" y="56430"/>
                  </a:lnTo>
                </a:path>
                <a:path w="4928234" h="56514">
                  <a:moveTo>
                    <a:pt x="3943181" y="0"/>
                  </a:moveTo>
                  <a:lnTo>
                    <a:pt x="3943181" y="56430"/>
                  </a:lnTo>
                </a:path>
                <a:path w="4928234" h="56514">
                  <a:moveTo>
                    <a:pt x="4928193" y="0"/>
                  </a:moveTo>
                  <a:lnTo>
                    <a:pt x="4928193" y="5643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300" y="3556000"/>
              <a:ext cx="241300" cy="241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3900" y="3365499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543300"/>
              <a:ext cx="241300" cy="241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400" y="3479799"/>
              <a:ext cx="241300" cy="241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000" y="3467099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3568700"/>
              <a:ext cx="241300" cy="241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500" y="3644900"/>
              <a:ext cx="241300" cy="241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100" y="3454399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9700" y="3479799"/>
              <a:ext cx="241300" cy="241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1300" y="3467099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36068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1800" y="3860800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3759200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5000" y="345439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00" y="3771900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0" y="3568700"/>
              <a:ext cx="241300" cy="241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38862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700" y="3352799"/>
              <a:ext cx="241300" cy="241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300" y="370840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00" y="3759200"/>
              <a:ext cx="241300" cy="241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0800" y="386080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400" y="3835400"/>
              <a:ext cx="241300" cy="241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369570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900" y="3937000"/>
              <a:ext cx="241300" cy="241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4500" y="388620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6100" y="3911600"/>
              <a:ext cx="241300" cy="241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7700" y="406400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600" y="3949700"/>
              <a:ext cx="241300" cy="241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8200" y="4457700"/>
              <a:ext cx="241300" cy="2413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0" y="4330700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400" y="4127500"/>
              <a:ext cx="241300" cy="241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300" y="4267200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1900" y="4356100"/>
              <a:ext cx="241300" cy="241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500" y="4660900"/>
              <a:ext cx="241300" cy="241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325" y="3597275"/>
              <a:ext cx="101600" cy="101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35325" y="3597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6925" y="3406774"/>
              <a:ext cx="101600" cy="101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36925" y="34067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5825" y="3584575"/>
              <a:ext cx="101600" cy="101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25825" y="35845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425" y="3521074"/>
              <a:ext cx="101600" cy="101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274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9025" y="3508375"/>
              <a:ext cx="101600" cy="101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290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0625" y="3609974"/>
              <a:ext cx="101600" cy="101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306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525" y="3686175"/>
              <a:ext cx="101600" cy="101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19525" y="3686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125" y="3495674"/>
              <a:ext cx="101600" cy="101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211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2725" y="3521074"/>
              <a:ext cx="101600" cy="101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227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325" y="3508375"/>
              <a:ext cx="101600" cy="1016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243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3225" y="3648074"/>
              <a:ext cx="101600" cy="1016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213225" y="3648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4825" y="3902074"/>
              <a:ext cx="101600" cy="1016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14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425" y="3800475"/>
              <a:ext cx="101600" cy="1016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64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8025" y="3495674"/>
              <a:ext cx="101600" cy="1016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5180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9625" y="3813175"/>
              <a:ext cx="101600" cy="101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619625" y="3813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8525" y="3609974"/>
              <a:ext cx="101600" cy="1016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085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0125" y="3927475"/>
              <a:ext cx="101600" cy="1016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8101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725" y="3394074"/>
              <a:ext cx="101600" cy="1016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911725" y="33940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3325" y="3749674"/>
              <a:ext cx="101600" cy="10160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013325" y="3749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2225" y="3800475"/>
              <a:ext cx="101600" cy="1016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1022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3825" y="3902074"/>
              <a:ext cx="101600" cy="1016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203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5425" y="3876674"/>
              <a:ext cx="101600" cy="10160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05425" y="3876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7024" y="3736974"/>
              <a:ext cx="101600" cy="1016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07025" y="3736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5925" y="3978275"/>
              <a:ext cx="101600" cy="1016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95925" y="397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525" y="3927475"/>
              <a:ext cx="101600" cy="1016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5975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9125" y="3952874"/>
              <a:ext cx="101600" cy="1016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699125" y="39528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0725" y="4105275"/>
              <a:ext cx="101600" cy="1016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800725" y="4105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9625" y="3990974"/>
              <a:ext cx="101600" cy="10160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889625" y="3990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1225" y="4498975"/>
              <a:ext cx="101600" cy="10160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991225" y="4498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2825" y="4371975"/>
              <a:ext cx="101600" cy="10160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2825" y="4371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425" y="4168774"/>
              <a:ext cx="101600" cy="1016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94425" y="41687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3325" y="4308475"/>
              <a:ext cx="101600" cy="10160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283325" y="4308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4925" y="4397374"/>
              <a:ext cx="101600" cy="10160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384925" y="4397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6525" y="4702175"/>
              <a:ext cx="101600" cy="10160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486525" y="4702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650360" y="2874520"/>
            <a:ext cx="1446530" cy="332168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 marL="86995">
              <a:spcBef>
                <a:spcPts val="60"/>
              </a:spcBef>
              <a:tabLst>
                <a:tab pos="1072515" algn="l"/>
              </a:tabLst>
            </a:pPr>
            <a:r>
              <a:rPr sz="1400" spc="-5" dirty="0">
                <a:latin typeface="Calibri"/>
                <a:cs typeface="Calibri"/>
              </a:rPr>
              <a:t>197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5" dirty="0">
                <a:latin typeface="Calibri"/>
                <a:cs typeface="Calibri"/>
              </a:rPr>
              <a:t>1980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696483" y="5957189"/>
            <a:ext cx="13716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98219" algn="l"/>
              </a:tabLst>
            </a:pPr>
            <a:r>
              <a:rPr sz="1400" spc="-5" dirty="0">
                <a:latin typeface="Calibri"/>
                <a:cs typeface="Calibri"/>
              </a:rPr>
              <a:t>199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5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667759" y="5957189"/>
            <a:ext cx="3860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653398" y="5957189"/>
            <a:ext cx="3860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066034" y="3287126"/>
            <a:ext cx="428259" cy="236601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527050" marR="5080" indent="-514984">
              <a:lnSpc>
                <a:spcPct val="101200"/>
              </a:lnSpc>
              <a:spcBef>
                <a:spcPts val="10"/>
              </a:spcBef>
            </a:pPr>
            <a:r>
              <a:rPr sz="1400" b="1" spc="-5" dirty="0">
                <a:latin typeface="Calibri"/>
                <a:cs typeface="Calibri"/>
              </a:rPr>
              <a:t>September Arctic Sea Ice </a:t>
            </a:r>
            <a:r>
              <a:rPr sz="1400" b="1" spc="-10" dirty="0">
                <a:latin typeface="Calibri"/>
                <a:cs typeface="Calibri"/>
              </a:rPr>
              <a:t>Extent </a:t>
            </a:r>
            <a:r>
              <a:rPr sz="1400" b="1" spc="-30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(1,000,000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sq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km)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602739" y="6218683"/>
            <a:ext cx="5716270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8985" algn="r">
              <a:spcBef>
                <a:spcPts val="100"/>
              </a:spcBef>
            </a:pPr>
            <a:r>
              <a:rPr sz="1400" b="1" spc="-30" dirty="0">
                <a:latin typeface="Calibri"/>
                <a:cs typeface="Calibri"/>
              </a:rPr>
              <a:t>Year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1090"/>
              </a:spcBef>
            </a:pPr>
            <a:r>
              <a:rPr sz="1400" spc="-10" dirty="0">
                <a:latin typeface="Calibri"/>
                <a:cs typeface="Calibri"/>
              </a:rPr>
              <a:t>Data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 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Witt.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Journal of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Statistics Education, </a:t>
            </a:r>
            <a:r>
              <a:rPr sz="1400" spc="-15" dirty="0">
                <a:latin typeface="Calibri"/>
                <a:cs typeface="Calibri"/>
              </a:rPr>
              <a:t>Volume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21,</a:t>
            </a:r>
            <a:r>
              <a:rPr sz="1400" spc="-5" dirty="0">
                <a:latin typeface="Calibri"/>
                <a:cs typeface="Calibri"/>
              </a:rPr>
              <a:t> Number </a:t>
            </a:r>
            <a:r>
              <a:rPr sz="1400" dirty="0">
                <a:latin typeface="Calibri"/>
                <a:cs typeface="Calibri"/>
              </a:rPr>
              <a:t>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(2013)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4318000" y="3365500"/>
            <a:ext cx="4279900" cy="1409700"/>
            <a:chOff x="2794000" y="3365500"/>
            <a:chExt cx="4279900" cy="1409700"/>
          </a:xfrm>
        </p:grpSpPr>
        <p:pic>
          <p:nvPicPr>
            <p:cNvPr id="118" name="object 1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4000" y="3365500"/>
              <a:ext cx="4254500" cy="110490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857500" y="3416300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>
                  <a:moveTo>
                    <a:pt x="0" y="0"/>
                  </a:moveTo>
                  <a:lnTo>
                    <a:pt x="4114800" y="9525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2100" y="3517900"/>
              <a:ext cx="4241800" cy="125730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895600" y="3568700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1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0" y="4620"/>
                  </a:lnTo>
                  <a:lnTo>
                    <a:pt x="419375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3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8" y="19181"/>
                  </a:lnTo>
                  <a:lnTo>
                    <a:pt x="938377" y="21538"/>
                  </a:lnTo>
                  <a:lnTo>
                    <a:pt x="989725" y="24107"/>
                  </a:lnTo>
                  <a:lnTo>
                    <a:pt x="1040947" y="26897"/>
                  </a:lnTo>
                  <a:lnTo>
                    <a:pt x="1092034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6" y="40519"/>
                  </a:lnTo>
                  <a:lnTo>
                    <a:pt x="1294912" y="44597"/>
                  </a:lnTo>
                  <a:lnTo>
                    <a:pt x="1345230" y="48968"/>
                  </a:lnTo>
                  <a:lnTo>
                    <a:pt x="1395374" y="53644"/>
                  </a:lnTo>
                  <a:lnTo>
                    <a:pt x="1445337" y="58636"/>
                  </a:lnTo>
                  <a:lnTo>
                    <a:pt x="1495114" y="63955"/>
                  </a:lnTo>
                  <a:lnTo>
                    <a:pt x="1544696" y="69614"/>
                  </a:lnTo>
                  <a:lnTo>
                    <a:pt x="1594077" y="75624"/>
                  </a:lnTo>
                  <a:lnTo>
                    <a:pt x="1643251" y="81997"/>
                  </a:lnTo>
                  <a:lnTo>
                    <a:pt x="1692211" y="88745"/>
                  </a:lnTo>
                  <a:lnTo>
                    <a:pt x="1740951" y="95879"/>
                  </a:lnTo>
                  <a:lnTo>
                    <a:pt x="1789463" y="103411"/>
                  </a:lnTo>
                  <a:lnTo>
                    <a:pt x="1837740" y="111353"/>
                  </a:lnTo>
                  <a:lnTo>
                    <a:pt x="1885777" y="119716"/>
                  </a:lnTo>
                  <a:lnTo>
                    <a:pt x="1933567" y="128513"/>
                  </a:lnTo>
                  <a:lnTo>
                    <a:pt x="1981102" y="137754"/>
                  </a:lnTo>
                  <a:lnTo>
                    <a:pt x="2028376" y="147452"/>
                  </a:lnTo>
                  <a:lnTo>
                    <a:pt x="2075383" y="157618"/>
                  </a:lnTo>
                  <a:lnTo>
                    <a:pt x="2122115" y="168264"/>
                  </a:lnTo>
                  <a:lnTo>
                    <a:pt x="2168566" y="179402"/>
                  </a:lnTo>
                  <a:lnTo>
                    <a:pt x="2214730" y="191043"/>
                  </a:lnTo>
                  <a:lnTo>
                    <a:pt x="2260600" y="203200"/>
                  </a:lnTo>
                  <a:lnTo>
                    <a:pt x="2839640" y="424656"/>
                  </a:lnTo>
                  <a:lnTo>
                    <a:pt x="3444875" y="730250"/>
                  </a:lnTo>
                  <a:lnTo>
                    <a:pt x="3921521" y="1000918"/>
                  </a:lnTo>
                  <a:lnTo>
                    <a:pt x="4114800" y="1117600"/>
                  </a:lnTo>
                </a:path>
              </a:pathLst>
            </a:custGeom>
            <a:ln w="254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6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0751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09141" y="1016001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 marL="406400" indent="-342900"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 dirty="0">
              <a:latin typeface="Georgia"/>
              <a:cs typeface="Georgia"/>
            </a:endParaRPr>
          </a:p>
          <a:p>
            <a:pPr marL="520700"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</a:p>
          <a:p>
            <a:pPr marL="966469" algn="ctr">
              <a:spcBef>
                <a:spcPts val="2750"/>
              </a:spcBef>
            </a:pP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2300" dirty="0">
              <a:latin typeface="Calibri"/>
              <a:cs typeface="Calibri"/>
            </a:endParaRPr>
          </a:p>
          <a:p>
            <a:pPr marL="60325"/>
            <a:r>
              <a:rPr sz="2000" spc="-5" dirty="0">
                <a:latin typeface="Calibri"/>
                <a:cs typeface="Calibri"/>
              </a:rPr>
              <a:t>1(Malignant)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>
              <a:spcBef>
                <a:spcPts val="45"/>
              </a:spcBef>
            </a:pPr>
            <a:endParaRPr sz="2000" dirty="0">
              <a:latin typeface="Calibri"/>
              <a:cs typeface="Calibri"/>
            </a:endParaRPr>
          </a:p>
          <a:p>
            <a:pPr marL="423545"/>
            <a:r>
              <a:rPr sz="2000" spc="-5" dirty="0">
                <a:latin typeface="Calibri"/>
                <a:cs typeface="Calibri"/>
              </a:rPr>
              <a:t>0(Benign)</a:t>
            </a:r>
            <a:endParaRPr sz="2000" dirty="0">
              <a:latin typeface="Calibri"/>
              <a:cs typeface="Calibri"/>
            </a:endParaRPr>
          </a:p>
          <a:p>
            <a:pPr marL="891540" algn="ctr">
              <a:spcBef>
                <a:spcPts val="57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35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602739" y="6569510"/>
            <a:ext cx="23952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6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0751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09141" y="1016001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 marL="406400" indent="-342900"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 dirty="0">
              <a:latin typeface="Georgia"/>
              <a:cs typeface="Georgia"/>
            </a:endParaRPr>
          </a:p>
          <a:p>
            <a:pPr marL="520700"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</a:p>
          <a:p>
            <a:pPr marL="966469" algn="ctr">
              <a:spcBef>
                <a:spcPts val="2750"/>
              </a:spcBef>
            </a:pP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2300" dirty="0">
              <a:latin typeface="Calibri"/>
              <a:cs typeface="Calibri"/>
            </a:endParaRPr>
          </a:p>
          <a:p>
            <a:pPr marL="60325"/>
            <a:r>
              <a:rPr sz="2000" spc="-5" dirty="0">
                <a:latin typeface="Calibri"/>
                <a:cs typeface="Calibri"/>
              </a:rPr>
              <a:t>1(Malignant)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>
              <a:spcBef>
                <a:spcPts val="45"/>
              </a:spcBef>
            </a:pPr>
            <a:endParaRPr sz="2000" dirty="0">
              <a:latin typeface="Calibri"/>
              <a:cs typeface="Calibri"/>
            </a:endParaRPr>
          </a:p>
          <a:p>
            <a:pPr marL="423545"/>
            <a:r>
              <a:rPr sz="2000" spc="-5" dirty="0">
                <a:latin typeface="Calibri"/>
                <a:cs typeface="Calibri"/>
              </a:rPr>
              <a:t>0(Benign)</a:t>
            </a:r>
            <a:endParaRPr sz="2000" dirty="0">
              <a:latin typeface="Calibri"/>
              <a:cs typeface="Calibri"/>
            </a:endParaRPr>
          </a:p>
          <a:p>
            <a:pPr marL="891540" algn="ctr">
              <a:spcBef>
                <a:spcPts val="57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35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1400" y="4749800"/>
              <a:ext cx="355600" cy="368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799567"/>
              <a:ext cx="228600" cy="2286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793217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2900" y="4749800"/>
              <a:ext cx="355600" cy="368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799567"/>
              <a:ext cx="228600" cy="2286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464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2400" y="4749800"/>
              <a:ext cx="355600" cy="368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799567"/>
              <a:ext cx="228600" cy="228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559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4749800"/>
              <a:ext cx="368300" cy="3683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799567"/>
              <a:ext cx="228600" cy="2286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793217"/>
              <a:ext cx="241300" cy="241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1000" y="4749800"/>
              <a:ext cx="355600" cy="3683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799567"/>
              <a:ext cx="228600" cy="2286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793217"/>
              <a:ext cx="241300" cy="241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7100" y="4749800"/>
              <a:ext cx="355600" cy="368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799567"/>
              <a:ext cx="228600" cy="2286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793217"/>
              <a:ext cx="241300" cy="241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3804535"/>
              <a:ext cx="241300" cy="241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3804535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3804535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65650" y="3804535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3850" y="3804535"/>
              <a:ext cx="241300" cy="241300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3486976" y="6076079"/>
            <a:ext cx="4946015" cy="172085"/>
          </a:xfrm>
          <a:custGeom>
            <a:avLst/>
            <a:gdLst/>
            <a:ahLst/>
            <a:cxnLst/>
            <a:rect l="l" t="t" r="r" b="b"/>
            <a:pathLst>
              <a:path w="4946015" h="172085">
                <a:moveTo>
                  <a:pt x="4793672" y="0"/>
                </a:moveTo>
                <a:lnTo>
                  <a:pt x="4774907" y="17224"/>
                </a:lnTo>
                <a:lnTo>
                  <a:pt x="4775382" y="24511"/>
                </a:lnTo>
                <a:lnTo>
                  <a:pt x="4778555" y="31089"/>
                </a:lnTo>
                <a:lnTo>
                  <a:pt x="4784206" y="36118"/>
                </a:lnTo>
                <a:lnTo>
                  <a:pt x="4837640" y="67288"/>
                </a:lnTo>
                <a:lnTo>
                  <a:pt x="0" y="67289"/>
                </a:lnTo>
                <a:lnTo>
                  <a:pt x="0" y="105389"/>
                </a:lnTo>
                <a:lnTo>
                  <a:pt x="4837640" y="105388"/>
                </a:lnTo>
                <a:lnTo>
                  <a:pt x="4784206" y="136558"/>
                </a:lnTo>
                <a:lnTo>
                  <a:pt x="4778555" y="141587"/>
                </a:lnTo>
                <a:lnTo>
                  <a:pt x="4775382" y="148165"/>
                </a:lnTo>
                <a:lnTo>
                  <a:pt x="4774907" y="155452"/>
                </a:lnTo>
                <a:lnTo>
                  <a:pt x="4777350" y="162612"/>
                </a:lnTo>
                <a:lnTo>
                  <a:pt x="4782379" y="168262"/>
                </a:lnTo>
                <a:lnTo>
                  <a:pt x="4788956" y="171436"/>
                </a:lnTo>
                <a:lnTo>
                  <a:pt x="4796244" y="171911"/>
                </a:lnTo>
                <a:lnTo>
                  <a:pt x="4803404" y="169468"/>
                </a:lnTo>
                <a:lnTo>
                  <a:pt x="4945912" y="86338"/>
                </a:lnTo>
                <a:lnTo>
                  <a:pt x="4798860" y="557"/>
                </a:lnTo>
                <a:lnTo>
                  <a:pt x="479367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378081" y="6348691"/>
            <a:ext cx="1369695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35" dirty="0">
                <a:latin typeface="Calibri"/>
                <a:cs typeface="Calibri"/>
              </a:rPr>
              <a:t>Tumor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23</a:t>
            </a:fld>
            <a:endParaRPr dirty="0"/>
          </a:p>
        </p:txBody>
      </p:sp>
      <p:sp>
        <p:nvSpPr>
          <p:cNvPr id="67" name="object 67"/>
          <p:cNvSpPr txBox="1"/>
          <p:nvPr/>
        </p:nvSpPr>
        <p:spPr>
          <a:xfrm>
            <a:off x="1602739" y="6578019"/>
            <a:ext cx="239522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6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0751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21841" y="1016001"/>
            <a:ext cx="7190105" cy="403034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93700" indent="-342900">
              <a:spcBef>
                <a:spcPts val="8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 marL="393700" indent="-342900">
              <a:spcBef>
                <a:spcPts val="7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 dirty="0">
              <a:latin typeface="Georgia"/>
              <a:cs typeface="Georgia"/>
            </a:endParaRPr>
          </a:p>
          <a:p>
            <a:pPr marL="508000"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</a:p>
          <a:p>
            <a:pPr marL="2273300"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2300" dirty="0">
              <a:latin typeface="Calibri"/>
              <a:cs typeface="Calibri"/>
            </a:endParaRPr>
          </a:p>
          <a:p>
            <a:pPr marR="5802630" algn="r"/>
            <a:r>
              <a:rPr sz="2000" spc="-5" dirty="0">
                <a:latin typeface="Calibri"/>
                <a:cs typeface="Calibri"/>
              </a:rPr>
              <a:t>1(Malignant)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>
              <a:spcBef>
                <a:spcPts val="45"/>
              </a:spcBef>
            </a:pPr>
            <a:endParaRPr sz="2000" dirty="0">
              <a:latin typeface="Calibri"/>
              <a:cs typeface="Calibri"/>
            </a:endParaRPr>
          </a:p>
          <a:p>
            <a:pPr marR="5777865" algn="r"/>
            <a:r>
              <a:rPr sz="2000" spc="-5" dirty="0">
                <a:latin typeface="Calibri"/>
                <a:cs typeface="Calibri"/>
              </a:rPr>
              <a:t>0(Benign)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35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486976" y="5715000"/>
            <a:ext cx="4946015" cy="927100"/>
            <a:chOff x="1962975" y="5715000"/>
            <a:chExt cx="4946015" cy="927100"/>
          </a:xfrm>
        </p:grpSpPr>
        <p:sp>
          <p:nvSpPr>
            <p:cNvPr id="37" name="object 37"/>
            <p:cNvSpPr/>
            <p:nvPr/>
          </p:nvSpPr>
          <p:spPr>
            <a:xfrm>
              <a:off x="196297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>
                  <a:moveTo>
                    <a:pt x="4793672" y="0"/>
                  </a:moveTo>
                  <a:lnTo>
                    <a:pt x="4774907" y="17224"/>
                  </a:lnTo>
                  <a:lnTo>
                    <a:pt x="4775382" y="24511"/>
                  </a:lnTo>
                  <a:lnTo>
                    <a:pt x="4778555" y="31089"/>
                  </a:lnTo>
                  <a:lnTo>
                    <a:pt x="4784206" y="36118"/>
                  </a:lnTo>
                  <a:lnTo>
                    <a:pt x="4837640" y="67288"/>
                  </a:lnTo>
                  <a:lnTo>
                    <a:pt x="0" y="67289"/>
                  </a:lnTo>
                  <a:lnTo>
                    <a:pt x="0" y="105389"/>
                  </a:lnTo>
                  <a:lnTo>
                    <a:pt x="4837640" y="105388"/>
                  </a:lnTo>
                  <a:lnTo>
                    <a:pt x="4784206" y="136558"/>
                  </a:lnTo>
                  <a:lnTo>
                    <a:pt x="4778555" y="141587"/>
                  </a:lnTo>
                  <a:lnTo>
                    <a:pt x="4775382" y="148165"/>
                  </a:lnTo>
                  <a:lnTo>
                    <a:pt x="4774907" y="155452"/>
                  </a:lnTo>
                  <a:lnTo>
                    <a:pt x="4777350" y="162612"/>
                  </a:lnTo>
                  <a:lnTo>
                    <a:pt x="4782379" y="168262"/>
                  </a:lnTo>
                  <a:lnTo>
                    <a:pt x="4788956" y="171436"/>
                  </a:lnTo>
                  <a:lnTo>
                    <a:pt x="4796244" y="171911"/>
                  </a:lnTo>
                  <a:lnTo>
                    <a:pt x="4803404" y="169468"/>
                  </a:lnTo>
                  <a:lnTo>
                    <a:pt x="4945912" y="86338"/>
                  </a:lnTo>
                  <a:lnTo>
                    <a:pt x="4798860" y="557"/>
                  </a:lnTo>
                  <a:lnTo>
                    <a:pt x="479367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700" y="6019800"/>
              <a:ext cx="368300" cy="368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0580" y="6060816"/>
              <a:ext cx="228600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4230" y="6054466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0200" y="60198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080" y="6060816"/>
              <a:ext cx="228600" cy="2286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420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9700" y="6019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580" y="606081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515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60198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8463" y="6060816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2112" y="6054466"/>
              <a:ext cx="241300" cy="241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8300" y="601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0180" y="6060816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501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6019800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280" y="6060816"/>
              <a:ext cx="228600" cy="2286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962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6032500"/>
              <a:ext cx="3683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6067166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6032500"/>
              <a:ext cx="3556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6067166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6032500"/>
              <a:ext cx="3683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6067166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6032500"/>
              <a:ext cx="355600" cy="3683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6032500"/>
              <a:ext cx="355600" cy="3683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95800" y="5715000"/>
              <a:ext cx="152400" cy="9271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57200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h="796290">
                  <a:moveTo>
                    <a:pt x="0" y="0"/>
                  </a:moveTo>
                  <a:lnTo>
                    <a:pt x="1" y="796091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4857565" y="5092938"/>
            <a:ext cx="2608580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  <a:p>
            <a:pPr marL="12700">
              <a:spcBef>
                <a:spcPts val="1765"/>
              </a:spcBef>
              <a:tabLst>
                <a:tab pos="1310005" algn="l"/>
              </a:tabLst>
            </a:pPr>
            <a:r>
              <a:rPr sz="2100" spc="-7" baseline="3968" dirty="0">
                <a:latin typeface="Calibri"/>
                <a:cs typeface="Calibri"/>
              </a:rPr>
              <a:t>Predict</a:t>
            </a:r>
            <a:r>
              <a:rPr sz="2100" baseline="3968" dirty="0">
                <a:latin typeface="Calibri"/>
                <a:cs typeface="Calibri"/>
              </a:rPr>
              <a:t> Benign	</a:t>
            </a:r>
            <a:r>
              <a:rPr sz="1400" spc="-5" dirty="0">
                <a:latin typeface="Calibri"/>
                <a:cs typeface="Calibri"/>
              </a:rPr>
              <a:t>Predict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Malignant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378081" y="6348691"/>
            <a:ext cx="1369695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35" dirty="0">
                <a:latin typeface="Calibri"/>
                <a:cs typeface="Calibri"/>
              </a:rPr>
              <a:t>Tumor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24</a:t>
            </a:fld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1602739" y="6578019"/>
            <a:ext cx="239522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4791" y="90170"/>
            <a:ext cx="459994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85096" y="2841537"/>
            <a:ext cx="3598545" cy="2726055"/>
            <a:chOff x="961095" y="2841536"/>
            <a:chExt cx="3598545" cy="2726055"/>
          </a:xfrm>
        </p:grpSpPr>
        <p:sp>
          <p:nvSpPr>
            <p:cNvPr id="4" name="object 4"/>
            <p:cNvSpPr/>
            <p:nvPr/>
          </p:nvSpPr>
          <p:spPr>
            <a:xfrm>
              <a:off x="961085" y="28415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502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61" y="149669"/>
                  </a:lnTo>
                  <a:lnTo>
                    <a:pt x="247510" y="142519"/>
                  </a:lnTo>
                  <a:lnTo>
                    <a:pt x="164388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73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4787900"/>
              <a:ext cx="368300" cy="36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214" y="4837667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864" y="4831317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00" y="4749800"/>
              <a:ext cx="3683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980" y="4799567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630" y="4793217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000" y="4254500"/>
              <a:ext cx="3683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880" y="4295956"/>
              <a:ext cx="228600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5530" y="4289606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8600" y="5016500"/>
              <a:ext cx="3683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0480" y="5066267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4130" y="5059917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5300" y="39751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640" y="4023878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290" y="4017528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3517899"/>
              <a:ext cx="3683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9564" y="3560328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6300" y="3149599"/>
              <a:ext cx="355600" cy="368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3450" y="3194049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8100" y="4521200"/>
              <a:ext cx="368300" cy="368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9312" y="4564617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9500" y="3517899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0712" y="3559295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00" y="3086099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8830" y="3129517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6700" y="3086099"/>
              <a:ext cx="2819400" cy="22860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12900" y="3135867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>
                  <a:moveTo>
                    <a:pt x="0" y="0"/>
                  </a:moveTo>
                  <a:lnTo>
                    <a:pt x="2667000" y="2144157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04399" y="5672566"/>
            <a:ext cx="1146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30" dirty="0">
                <a:latin typeface="Calibri"/>
                <a:cs typeface="Calibri"/>
              </a:rPr>
              <a:t>Tumor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83741" y="4044198"/>
            <a:ext cx="4165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71512" y="2755265"/>
            <a:ext cx="3873500" cy="20828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5600" indent="-342900">
              <a:spcBef>
                <a:spcPts val="8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Clump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Thickness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7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Uniformity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6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Uniformity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Shape</a:t>
            </a:r>
            <a:endParaRPr sz="2800">
              <a:latin typeface="Calibri"/>
              <a:cs typeface="Calibri"/>
            </a:endParaRPr>
          </a:p>
          <a:p>
            <a:pPr marL="12700">
              <a:spcBef>
                <a:spcPts val="640"/>
              </a:spcBef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59941" y="1002211"/>
            <a:ext cx="7073265" cy="114681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indent="-342900">
              <a:spcBef>
                <a:spcPts val="9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i="1" spc="220" dirty="0">
                <a:latin typeface="Georgia"/>
                <a:cs typeface="Georgia"/>
              </a:rPr>
              <a:t>x</a:t>
            </a:r>
            <a:r>
              <a:rPr sz="3200" i="1" spc="175" dirty="0">
                <a:latin typeface="Georgia"/>
                <a:cs typeface="Georgia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multi-dimensional</a:t>
            </a:r>
            <a:endParaRPr sz="3200">
              <a:latin typeface="Calibri"/>
              <a:cs typeface="Calibri"/>
            </a:endParaRPr>
          </a:p>
          <a:p>
            <a:pPr marL="469900"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0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Each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dimension </a:t>
            </a:r>
            <a:r>
              <a:rPr sz="2800" spc="-10" dirty="0">
                <a:latin typeface="Calibri"/>
                <a:cs typeface="Calibri"/>
              </a:rPr>
              <a:t>corresponds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attribute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02739" y="6569510"/>
            <a:ext cx="23952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1335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9140" y="1016001"/>
            <a:ext cx="6910070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  <a:tab pos="369824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1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2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105" dirty="0">
                <a:latin typeface="Georgia"/>
                <a:cs typeface="Georgia"/>
              </a:rPr>
              <a:t>x</a:t>
            </a:r>
            <a:r>
              <a:rPr sz="3150" spc="157" baseline="-18518" dirty="0">
                <a:latin typeface="Calibri"/>
                <a:cs typeface="Calibri"/>
              </a:rPr>
              <a:t>n	</a:t>
            </a:r>
            <a:r>
              <a:rPr sz="3200" dirty="0">
                <a:latin typeface="Calibri"/>
                <a:cs typeface="Calibri"/>
              </a:rPr>
              <a:t>(without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labels)</a:t>
            </a:r>
            <a:endParaRPr sz="3200">
              <a:latin typeface="Calibri"/>
              <a:cs typeface="Calibri"/>
            </a:endParaRPr>
          </a:p>
          <a:p>
            <a:pPr marL="406400" indent="-342900"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hidden</a:t>
            </a:r>
            <a:r>
              <a:rPr sz="3200" spc="-10" dirty="0">
                <a:latin typeface="Calibri"/>
                <a:cs typeface="Calibri"/>
              </a:rPr>
              <a:t> structure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behind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-60" dirty="0">
                <a:latin typeface="Georgia"/>
                <a:cs typeface="Georgia"/>
              </a:rPr>
              <a:t>x</a:t>
            </a:r>
            <a:r>
              <a:rPr sz="3200" spc="-60" dirty="0">
                <a:latin typeface="Calibri"/>
                <a:cs typeface="Calibri"/>
              </a:rPr>
              <a:t>’s</a:t>
            </a:r>
            <a:endParaRPr sz="3200">
              <a:latin typeface="Calibri"/>
              <a:cs typeface="Calibri"/>
            </a:endParaRPr>
          </a:p>
          <a:p>
            <a:pPr marL="520700"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10" dirty="0">
                <a:latin typeface="Arial MT"/>
                <a:cs typeface="Arial MT"/>
              </a:rPr>
              <a:t> </a:t>
            </a:r>
            <a:r>
              <a:rPr sz="2800" dirty="0">
                <a:latin typeface="Calibri"/>
                <a:cs typeface="Calibri"/>
              </a:rPr>
              <a:t>E.g.,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96676" y="3044737"/>
            <a:ext cx="7954645" cy="2726055"/>
            <a:chOff x="672675" y="3044736"/>
            <a:chExt cx="7954645" cy="2726055"/>
          </a:xfrm>
        </p:grpSpPr>
        <p:sp>
          <p:nvSpPr>
            <p:cNvPr id="5" name="object 5"/>
            <p:cNvSpPr/>
            <p:nvPr/>
          </p:nvSpPr>
          <p:spPr>
            <a:xfrm>
              <a:off x="6726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099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4254500"/>
              <a:ext cx="368300" cy="36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909" y="4294906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1800" y="4368800"/>
              <a:ext cx="368300" cy="368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1800" y="4864100"/>
              <a:ext cx="368300" cy="368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00" y="4749800"/>
              <a:ext cx="368300" cy="368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5600" y="3657599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269" y="3700028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400" y="3911600"/>
              <a:ext cx="368300" cy="368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3069" y="3949984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300" y="3695699"/>
              <a:ext cx="368300" cy="368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5969" y="373003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600" y="3416299"/>
              <a:ext cx="368300" cy="368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43688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469" y="4409206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800" y="4711700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2309" y="4752106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100" y="47117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8769" y="4752106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4400" y="4546600"/>
              <a:ext cx="3683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7069" y="4584984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8600" y="4622800"/>
              <a:ext cx="368300" cy="368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5300" y="3301999"/>
              <a:ext cx="368300" cy="3683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287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1499" y="42545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2359" y="4301256"/>
              <a:ext cx="228600" cy="228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6009" y="4294906"/>
              <a:ext cx="241300" cy="241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899" y="4368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41555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269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899" y="48641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912878"/>
              <a:ext cx="228600" cy="2286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269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0699" y="474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9719" y="4798578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697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1699" y="3657599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4369" y="3700028"/>
              <a:ext cx="241300" cy="241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499" y="3911600"/>
              <a:ext cx="368300" cy="368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9169" y="3949984"/>
              <a:ext cx="241300" cy="241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399" y="3695699"/>
              <a:ext cx="368300" cy="368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2069" y="3730039"/>
              <a:ext cx="241300" cy="241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699" y="3416299"/>
              <a:ext cx="368300" cy="3683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7899" y="4368800"/>
              <a:ext cx="3683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0569" y="4409206"/>
              <a:ext cx="241300" cy="2413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3899" y="4711700"/>
              <a:ext cx="368300" cy="3683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8409" y="4752106"/>
              <a:ext cx="241300" cy="241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199" y="4711700"/>
              <a:ext cx="368300" cy="3683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4869" y="4752106"/>
              <a:ext cx="241300" cy="241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499" y="4546600"/>
              <a:ext cx="368300" cy="3683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3169" y="4584984"/>
              <a:ext cx="241300" cy="241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4699" y="4622800"/>
              <a:ext cx="368300" cy="3683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9240" y="4667534"/>
              <a:ext cx="228600" cy="228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292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1399" y="3301999"/>
              <a:ext cx="368300" cy="3683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6200" y="3873500"/>
              <a:ext cx="1219200" cy="698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9699" y="3934978"/>
              <a:ext cx="1079074" cy="53449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949699" y="3934978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75" y="267248"/>
                  </a:lnTo>
                  <a:lnTo>
                    <a:pt x="811828" y="534495"/>
                  </a:lnTo>
                  <a:lnTo>
                    <a:pt x="811828" y="400870"/>
                  </a:lnTo>
                  <a:lnTo>
                    <a:pt x="0" y="400870"/>
                  </a:lnTo>
                  <a:lnTo>
                    <a:pt x="0" y="133624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0666" y="6508433"/>
            <a:ext cx="17335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[Source: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Daphne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Koller]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5996" y="4046530"/>
            <a:ext cx="307777" cy="67246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Ge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2028" y="6290944"/>
            <a:ext cx="102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Individuals</a:t>
            </a:r>
            <a:endParaRPr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3631" y="5983822"/>
            <a:ext cx="7830212" cy="2031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76626" y="1834238"/>
            <a:ext cx="7848600" cy="4086860"/>
            <a:chOff x="752626" y="1834238"/>
            <a:chExt cx="7848600" cy="4086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377" y="2052378"/>
              <a:ext cx="7830464" cy="3633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26" y="5719439"/>
              <a:ext cx="7841630" cy="2013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6634" y="1841500"/>
              <a:ext cx="723265" cy="196215"/>
            </a:xfrm>
            <a:custGeom>
              <a:avLst/>
              <a:gdLst/>
              <a:ahLst/>
              <a:cxnLst/>
              <a:rect l="l" t="t" r="r" b="b"/>
              <a:pathLst>
                <a:path w="72326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99707" y="97956"/>
                  </a:lnTo>
                  <a:lnTo>
                    <a:pt x="321716" y="90258"/>
                  </a:lnTo>
                  <a:lnTo>
                    <a:pt x="339689" y="69265"/>
                  </a:lnTo>
                  <a:lnTo>
                    <a:pt x="351806" y="38129"/>
                  </a:lnTo>
                  <a:lnTo>
                    <a:pt x="356249" y="0"/>
                  </a:lnTo>
                  <a:lnTo>
                    <a:pt x="360693" y="38129"/>
                  </a:lnTo>
                  <a:lnTo>
                    <a:pt x="372810" y="69265"/>
                  </a:lnTo>
                  <a:lnTo>
                    <a:pt x="390783" y="90258"/>
                  </a:lnTo>
                  <a:lnTo>
                    <a:pt x="412792" y="97956"/>
                  </a:lnTo>
                  <a:lnTo>
                    <a:pt x="666587" y="97956"/>
                  </a:lnTo>
                  <a:lnTo>
                    <a:pt x="688596" y="105654"/>
                  </a:lnTo>
                  <a:lnTo>
                    <a:pt x="706569" y="126647"/>
                  </a:lnTo>
                  <a:lnTo>
                    <a:pt x="718686" y="157783"/>
                  </a:lnTo>
                  <a:lnTo>
                    <a:pt x="72313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9766" y="1841502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1" y="1840589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5034" y="1840589"/>
              <a:ext cx="652145" cy="196215"/>
            </a:xfrm>
            <a:custGeom>
              <a:avLst/>
              <a:gdLst/>
              <a:ahLst/>
              <a:cxnLst/>
              <a:rect l="l" t="t" r="r" b="b"/>
              <a:pathLst>
                <a:path w="65214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64451" y="97956"/>
                  </a:lnTo>
                  <a:lnTo>
                    <a:pt x="286459" y="90258"/>
                  </a:lnTo>
                  <a:lnTo>
                    <a:pt x="304432" y="69265"/>
                  </a:lnTo>
                  <a:lnTo>
                    <a:pt x="316550" y="38129"/>
                  </a:lnTo>
                  <a:lnTo>
                    <a:pt x="320993" y="0"/>
                  </a:lnTo>
                  <a:lnTo>
                    <a:pt x="325436" y="38129"/>
                  </a:lnTo>
                  <a:lnTo>
                    <a:pt x="337554" y="69265"/>
                  </a:lnTo>
                  <a:lnTo>
                    <a:pt x="355526" y="90258"/>
                  </a:lnTo>
                  <a:lnTo>
                    <a:pt x="377535" y="97956"/>
                  </a:lnTo>
                  <a:lnTo>
                    <a:pt x="595022" y="97956"/>
                  </a:lnTo>
                  <a:lnTo>
                    <a:pt x="617031" y="105654"/>
                  </a:lnTo>
                  <a:lnTo>
                    <a:pt x="635004" y="126647"/>
                  </a:lnTo>
                  <a:lnTo>
                    <a:pt x="647121" y="157783"/>
                  </a:lnTo>
                  <a:lnTo>
                    <a:pt x="65156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599" y="1840589"/>
              <a:ext cx="1066800" cy="196215"/>
            </a:xfrm>
            <a:custGeom>
              <a:avLst/>
              <a:gdLst/>
              <a:ahLst/>
              <a:cxnLst/>
              <a:rect l="l" t="t" r="r" b="b"/>
              <a:pathLst>
                <a:path w="10668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6"/>
                  </a:lnTo>
                  <a:lnTo>
                    <a:pt x="34533" y="105653"/>
                  </a:lnTo>
                  <a:lnTo>
                    <a:pt x="56543" y="97955"/>
                  </a:lnTo>
                  <a:lnTo>
                    <a:pt x="469016" y="97957"/>
                  </a:lnTo>
                  <a:lnTo>
                    <a:pt x="491025" y="90259"/>
                  </a:lnTo>
                  <a:lnTo>
                    <a:pt x="508998" y="69266"/>
                  </a:lnTo>
                  <a:lnTo>
                    <a:pt x="521115" y="38129"/>
                  </a:lnTo>
                  <a:lnTo>
                    <a:pt x="525559" y="0"/>
                  </a:lnTo>
                  <a:lnTo>
                    <a:pt x="530002" y="38129"/>
                  </a:lnTo>
                  <a:lnTo>
                    <a:pt x="542120" y="69266"/>
                  </a:lnTo>
                  <a:lnTo>
                    <a:pt x="560092" y="90259"/>
                  </a:lnTo>
                  <a:lnTo>
                    <a:pt x="582101" y="97957"/>
                  </a:lnTo>
                  <a:lnTo>
                    <a:pt x="1010258" y="97957"/>
                  </a:lnTo>
                  <a:lnTo>
                    <a:pt x="1032267" y="105655"/>
                  </a:lnTo>
                  <a:lnTo>
                    <a:pt x="1050240" y="126648"/>
                  </a:lnTo>
                  <a:lnTo>
                    <a:pt x="1062357" y="157784"/>
                  </a:lnTo>
                  <a:lnTo>
                    <a:pt x="1066801" y="1959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3399" y="1840588"/>
              <a:ext cx="990600" cy="196215"/>
            </a:xfrm>
            <a:custGeom>
              <a:avLst/>
              <a:gdLst/>
              <a:ahLst/>
              <a:cxnLst/>
              <a:rect l="l" t="t" r="r" b="b"/>
              <a:pathLst>
                <a:path w="9906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431476" y="97956"/>
                  </a:lnTo>
                  <a:lnTo>
                    <a:pt x="453485" y="90258"/>
                  </a:lnTo>
                  <a:lnTo>
                    <a:pt x="471458" y="69265"/>
                  </a:lnTo>
                  <a:lnTo>
                    <a:pt x="483575" y="38129"/>
                  </a:lnTo>
                  <a:lnTo>
                    <a:pt x="488018" y="0"/>
                  </a:lnTo>
                  <a:lnTo>
                    <a:pt x="492462" y="38129"/>
                  </a:lnTo>
                  <a:lnTo>
                    <a:pt x="504579" y="69265"/>
                  </a:lnTo>
                  <a:lnTo>
                    <a:pt x="522552" y="90258"/>
                  </a:lnTo>
                  <a:lnTo>
                    <a:pt x="544561" y="97956"/>
                  </a:lnTo>
                  <a:lnTo>
                    <a:pt x="934057" y="97956"/>
                  </a:lnTo>
                  <a:lnTo>
                    <a:pt x="956066" y="105654"/>
                  </a:lnTo>
                  <a:lnTo>
                    <a:pt x="974039" y="126647"/>
                  </a:lnTo>
                  <a:lnTo>
                    <a:pt x="986156" y="157783"/>
                  </a:lnTo>
                  <a:lnTo>
                    <a:pt x="99060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1146" y="1840590"/>
              <a:ext cx="1440815" cy="196215"/>
            </a:xfrm>
            <a:custGeom>
              <a:avLst/>
              <a:gdLst/>
              <a:ahLst/>
              <a:cxnLst/>
              <a:rect l="l" t="t" r="r" b="b"/>
              <a:pathLst>
                <a:path w="144081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653196" y="97956"/>
                  </a:lnTo>
                  <a:lnTo>
                    <a:pt x="675205" y="90258"/>
                  </a:lnTo>
                  <a:lnTo>
                    <a:pt x="693178" y="69265"/>
                  </a:lnTo>
                  <a:lnTo>
                    <a:pt x="705295" y="38129"/>
                  </a:lnTo>
                  <a:lnTo>
                    <a:pt x="709738" y="0"/>
                  </a:lnTo>
                  <a:lnTo>
                    <a:pt x="714182" y="38129"/>
                  </a:lnTo>
                  <a:lnTo>
                    <a:pt x="726299" y="69265"/>
                  </a:lnTo>
                  <a:lnTo>
                    <a:pt x="744272" y="90258"/>
                  </a:lnTo>
                  <a:lnTo>
                    <a:pt x="766281" y="97956"/>
                  </a:lnTo>
                  <a:lnTo>
                    <a:pt x="1384113" y="97956"/>
                  </a:lnTo>
                  <a:lnTo>
                    <a:pt x="1406122" y="105654"/>
                  </a:lnTo>
                  <a:lnTo>
                    <a:pt x="1424095" y="126647"/>
                  </a:lnTo>
                  <a:lnTo>
                    <a:pt x="1436212" y="157783"/>
                  </a:lnTo>
                  <a:lnTo>
                    <a:pt x="1440656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81801" y="1841502"/>
              <a:ext cx="1812925" cy="196215"/>
            </a:xfrm>
            <a:custGeom>
              <a:avLst/>
              <a:gdLst/>
              <a:ahLst/>
              <a:cxnLst/>
              <a:rect l="l" t="t" r="r" b="b"/>
              <a:pathLst>
                <a:path w="181292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6"/>
                  </a:lnTo>
                  <a:lnTo>
                    <a:pt x="34533" y="105653"/>
                  </a:lnTo>
                  <a:lnTo>
                    <a:pt x="56542" y="97955"/>
                  </a:lnTo>
                  <a:lnTo>
                    <a:pt x="836364" y="97957"/>
                  </a:lnTo>
                  <a:lnTo>
                    <a:pt x="858373" y="90259"/>
                  </a:lnTo>
                  <a:lnTo>
                    <a:pt x="876345" y="69266"/>
                  </a:lnTo>
                  <a:lnTo>
                    <a:pt x="888463" y="38129"/>
                  </a:lnTo>
                  <a:lnTo>
                    <a:pt x="892906" y="0"/>
                  </a:lnTo>
                  <a:lnTo>
                    <a:pt x="897349" y="38129"/>
                  </a:lnTo>
                  <a:lnTo>
                    <a:pt x="909467" y="69266"/>
                  </a:lnTo>
                  <a:lnTo>
                    <a:pt x="927440" y="90259"/>
                  </a:lnTo>
                  <a:lnTo>
                    <a:pt x="949448" y="97957"/>
                  </a:lnTo>
                  <a:lnTo>
                    <a:pt x="1755914" y="97957"/>
                  </a:lnTo>
                  <a:lnTo>
                    <a:pt x="1777923" y="105655"/>
                  </a:lnTo>
                  <a:lnTo>
                    <a:pt x="1795896" y="126648"/>
                  </a:lnTo>
                  <a:lnTo>
                    <a:pt x="1808013" y="157785"/>
                  </a:lnTo>
                  <a:lnTo>
                    <a:pt x="1812457" y="1959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39641" y="382546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59941" y="1049020"/>
            <a:ext cx="8047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376295" algn="l"/>
              </a:tabLst>
            </a:pPr>
            <a:r>
              <a:rPr sz="2800" spc="-5" dirty="0">
                <a:latin typeface="Calibri"/>
                <a:cs typeface="Calibri"/>
              </a:rPr>
              <a:t>Genomics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application:	</a:t>
            </a:r>
            <a:r>
              <a:rPr sz="2400" spc="-10" dirty="0">
                <a:latin typeface="Calibri"/>
                <a:cs typeface="Calibri"/>
              </a:rPr>
              <a:t>group </a:t>
            </a:r>
            <a:r>
              <a:rPr sz="2400" spc="-5" dirty="0">
                <a:latin typeface="Calibri"/>
                <a:cs typeface="Calibri"/>
              </a:rPr>
              <a:t>individuals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 </a:t>
            </a:r>
            <a:r>
              <a:rPr sz="2400" spc="-10" dirty="0">
                <a:latin typeface="Calibri"/>
                <a:cs typeface="Calibri"/>
              </a:rPr>
              <a:t>genetic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similarity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66923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6163" y="2727571"/>
              <a:ext cx="812800" cy="812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59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Independent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analysis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combined</a:t>
            </a:r>
            <a:r>
              <a:rPr sz="3200" dirty="0">
                <a:latin typeface="Calibri"/>
                <a:cs typeface="Calibri"/>
              </a:rPr>
              <a:t> signal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 original </a:t>
            </a:r>
            <a:r>
              <a:rPr sz="3200" spc="-15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37221" y="3076875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37221" y="4646612"/>
            <a:ext cx="762000" cy="7620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28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602739" y="6578019"/>
            <a:ext cx="6655434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Image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statsoft.com</a:t>
            </a:r>
            <a:r>
              <a:rPr sz="1400" spc="3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66923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361" y="4901767"/>
              <a:ext cx="812800" cy="8127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59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Independent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analysis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combined</a:t>
            </a:r>
            <a:r>
              <a:rPr sz="3200" dirty="0">
                <a:latin typeface="Calibri"/>
                <a:cs typeface="Calibri"/>
              </a:rPr>
              <a:t> signal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 original </a:t>
            </a:r>
            <a:r>
              <a:rPr sz="3200" spc="-15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49202" y="3064894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49202" y="4646612"/>
            <a:ext cx="762000" cy="7620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29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602739" y="6578019"/>
            <a:ext cx="6655434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Image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statsoft.com</a:t>
            </a:r>
            <a:r>
              <a:rPr sz="1400" spc="3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2883-E6E2-9B39-DE3F-3D9ED181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solidFill>
                  <a:srgbClr val="000000"/>
                </a:solidFill>
                <a:latin typeface="CMR10"/>
              </a:rPr>
              <a:t>What is learning?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A914C-F20D-E175-D433-2265B1305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CMTI10"/>
              </a:rPr>
              <a:t>"The activity or process of gaining knowledge or skill by studying, practicing, being taught, or experiencing something."</a:t>
            </a:r>
          </a:p>
          <a:p>
            <a:pPr lvl="8"/>
            <a:r>
              <a:rPr lang="en-US" sz="2600" b="0" i="0" u="none" strike="noStrike" baseline="0" dirty="0">
                <a:solidFill>
                  <a:srgbClr val="000000"/>
                </a:solidFill>
                <a:latin typeface="CMTI10"/>
              </a:rPr>
              <a:t>Merriam Webster dictionary</a:t>
            </a:r>
          </a:p>
          <a:p>
            <a:pPr marL="0" indent="0" algn="l">
              <a:buNone/>
            </a:pPr>
            <a:endParaRPr lang="en-PK" sz="4800" dirty="0"/>
          </a:p>
        </p:txBody>
      </p:sp>
    </p:spTree>
    <p:extLst>
      <p:ext uri="{BB962C8B-B14F-4D97-AF65-F5344CB8AC3E}">
        <p14:creationId xmlns:p14="http://schemas.microsoft.com/office/powerpoint/2010/main" val="4090764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8579" y="90170"/>
            <a:ext cx="545719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Reinforcement</a:t>
            </a:r>
            <a:r>
              <a:rPr spc="-65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125220"/>
            <a:ext cx="7585075" cy="45796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sequence of </a:t>
            </a:r>
            <a:r>
              <a:rPr sz="3200" spc="-25" dirty="0">
                <a:latin typeface="Calibri"/>
                <a:cs typeface="Calibri"/>
              </a:rPr>
              <a:t>states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 actions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(delayed)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rewards,</a:t>
            </a:r>
            <a:r>
              <a:rPr sz="3200" dirty="0">
                <a:latin typeface="Calibri"/>
                <a:cs typeface="Calibri"/>
              </a:rPr>
              <a:t> output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policy</a:t>
            </a:r>
            <a:endParaRPr sz="3200">
              <a:latin typeface="Calibri"/>
              <a:cs typeface="Calibri"/>
            </a:endParaRPr>
          </a:p>
          <a:p>
            <a:pPr marL="755650" marR="160020" lvl="1" indent="-285750">
              <a:lnSpc>
                <a:spcPts val="3300"/>
              </a:lnSpc>
              <a:spcBef>
                <a:spcPts val="80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Policy</a:t>
            </a:r>
            <a:r>
              <a:rPr sz="2800" spc="-5" dirty="0">
                <a:latin typeface="Calibri"/>
                <a:cs typeface="Calibri"/>
              </a:rPr>
              <a:t> 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mapping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states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actions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tells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do</a:t>
            </a:r>
            <a:r>
              <a:rPr sz="2800" spc="-5" dirty="0">
                <a:latin typeface="Calibri"/>
                <a:cs typeface="Calibri"/>
              </a:rPr>
              <a:t> 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given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6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Examples: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Credit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assignment problem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Game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playing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Robot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maze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spcBef>
                <a:spcPts val="7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Balance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pole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-5" dirty="0">
                <a:latin typeface="Calibri"/>
                <a:cs typeface="Calibri"/>
              </a:rPr>
              <a:t> hand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8004" y="90170"/>
            <a:ext cx="755904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25" dirty="0"/>
              <a:t> Agent-Environment </a:t>
            </a:r>
            <a:r>
              <a:rPr spc="-20" dirty="0"/>
              <a:t>Interface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4181" y="1384300"/>
            <a:ext cx="4713069" cy="190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33161" y="3537902"/>
            <a:ext cx="5011420" cy="708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30480" indent="-308610">
              <a:lnSpc>
                <a:spcPct val="124700"/>
              </a:lnSpc>
              <a:spcBef>
                <a:spcPts val="100"/>
              </a:spcBef>
              <a:tabLst>
                <a:tab pos="3087370" algn="l"/>
                <a:tab pos="3553460" algn="l"/>
              </a:tabLst>
            </a:pPr>
            <a:r>
              <a:rPr sz="1900" spc="-30" dirty="0">
                <a:latin typeface="Times New Roman"/>
                <a:cs typeface="Times New Roman"/>
              </a:rPr>
              <a:t>Agent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and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environment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interact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discrete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time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35" dirty="0">
                <a:latin typeface="Times New Roman"/>
                <a:cs typeface="Times New Roman"/>
              </a:rPr>
              <a:t>steps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Agent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observes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state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at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step	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-2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127" baseline="-22727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Symbol"/>
                <a:cs typeface="Symbol"/>
              </a:rPr>
              <a:t></a:t>
            </a:r>
            <a:r>
              <a:rPr sz="1900" i="1" spc="15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489" y="3610120"/>
            <a:ext cx="13893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48920" algn="l"/>
              </a:tabLst>
            </a:pP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1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Symbol"/>
                <a:cs typeface="Symbol"/>
              </a:rPr>
              <a:t>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165" dirty="0">
                <a:latin typeface="Times New Roman"/>
                <a:cs typeface="Times New Roman"/>
              </a:rPr>
              <a:t>0</a:t>
            </a:r>
            <a:r>
              <a:rPr sz="1900" spc="-5" dirty="0">
                <a:latin typeface="Times New Roman"/>
                <a:cs typeface="Times New Roman"/>
              </a:rPr>
              <a:t>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165" dirty="0">
                <a:latin typeface="Times New Roman"/>
                <a:cs typeface="Times New Roman"/>
              </a:rPr>
              <a:t>1</a:t>
            </a:r>
            <a:r>
              <a:rPr sz="1900" spc="-5" dirty="0">
                <a:latin typeface="Times New Roman"/>
                <a:cs typeface="Times New Roman"/>
              </a:rPr>
              <a:t>, </a:t>
            </a:r>
            <a:r>
              <a:rPr sz="1900" spc="-165" dirty="0">
                <a:latin typeface="Times New Roman"/>
                <a:cs typeface="Times New Roman"/>
              </a:rPr>
              <a:t>2</a:t>
            </a:r>
            <a:r>
              <a:rPr sz="1900" spc="-5" dirty="0">
                <a:latin typeface="Times New Roman"/>
                <a:cs typeface="Times New Roman"/>
              </a:rPr>
              <a:t>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Microsoft Sans Serif"/>
                <a:cs typeface="Microsoft Sans Serif"/>
              </a:rPr>
              <a:t>K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4764" y="4352348"/>
            <a:ext cx="36093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  <a:tabLst>
                <a:tab pos="2654935" algn="l"/>
              </a:tabLst>
            </a:pPr>
            <a:r>
              <a:rPr sz="1900" spc="-20" dirty="0">
                <a:latin typeface="Times New Roman"/>
                <a:cs typeface="Times New Roman"/>
              </a:rPr>
              <a:t>produces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action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at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step</a:t>
            </a:r>
            <a:r>
              <a:rPr sz="1900" spc="310" dirty="0">
                <a:latin typeface="Times New Roman"/>
                <a:cs typeface="Times New Roman"/>
              </a:rPr>
              <a:t> 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-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spc="-85" dirty="0">
                <a:latin typeface="Times New Roman"/>
                <a:cs typeface="Times New Roman"/>
              </a:rPr>
              <a:t>a</a:t>
            </a:r>
            <a:r>
              <a:rPr sz="1650" i="1" spc="-127" baseline="-22727" dirty="0">
                <a:latin typeface="Times New Roman"/>
                <a:cs typeface="Times New Roman"/>
              </a:rPr>
              <a:t>t</a:t>
            </a:r>
            <a:r>
              <a:rPr sz="1650" i="1" spc="232" baseline="-22727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Symbol"/>
                <a:cs typeface="Symbol"/>
              </a:rPr>
              <a:t>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45" dirty="0">
                <a:latin typeface="Times New Roman"/>
                <a:cs typeface="Times New Roman"/>
              </a:rPr>
              <a:t>A</a:t>
            </a:r>
            <a:r>
              <a:rPr sz="1900" spc="-45" dirty="0">
                <a:latin typeface="Times New Roman"/>
                <a:cs typeface="Times New Roman"/>
              </a:rPr>
              <a:t>(</a:t>
            </a:r>
            <a:r>
              <a:rPr sz="1900" i="1" spc="-45" dirty="0">
                <a:latin typeface="Times New Roman"/>
                <a:cs typeface="Times New Roman"/>
              </a:rPr>
              <a:t>s</a:t>
            </a:r>
            <a:r>
              <a:rPr sz="1650" i="1" spc="-67" baseline="-22727" dirty="0">
                <a:latin typeface="Times New Roman"/>
                <a:cs typeface="Times New Roman"/>
              </a:rPr>
              <a:t>t</a:t>
            </a:r>
            <a:r>
              <a:rPr sz="1650" i="1" spc="52" baseline="-22727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8961" y="4661275"/>
            <a:ext cx="2350135" cy="709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100"/>
              </a:spcBef>
            </a:pPr>
            <a:r>
              <a:rPr sz="1900" spc="-20" dirty="0">
                <a:latin typeface="Times New Roman"/>
                <a:cs typeface="Times New Roman"/>
              </a:rPr>
              <a:t>gets resulting reward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and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resulting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next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state</a:t>
            </a:r>
            <a:r>
              <a:rPr sz="1900" spc="1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6358" y="4601094"/>
            <a:ext cx="812165" cy="868044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8100">
              <a:spcBef>
                <a:spcPts val="1135"/>
              </a:spcBef>
            </a:pPr>
            <a:r>
              <a:rPr sz="1900" i="1" spc="-310" dirty="0">
                <a:latin typeface="Times New Roman"/>
                <a:cs typeface="Times New Roman"/>
              </a:rPr>
              <a:t>r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-165" baseline="-22727" dirty="0">
                <a:latin typeface="Times New Roman"/>
                <a:cs typeface="Times New Roman"/>
              </a:rPr>
              <a:t> </a:t>
            </a:r>
            <a:r>
              <a:rPr sz="1650" spc="75" baseline="-22727" dirty="0">
                <a:latin typeface="Symbol"/>
                <a:cs typeface="Symbol"/>
              </a:rPr>
              <a:t></a:t>
            </a:r>
            <a:r>
              <a:rPr sz="1650" baseline="-22727" dirty="0">
                <a:latin typeface="Times New Roman"/>
                <a:cs typeface="Times New Roman"/>
              </a:rPr>
              <a:t>1 </a:t>
            </a:r>
            <a:r>
              <a:rPr sz="1650" spc="-44" baseline="-22727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Symbol"/>
                <a:cs typeface="Symbol"/>
              </a:rPr>
              <a:t></a:t>
            </a:r>
            <a:endParaRPr sz="1900">
              <a:latin typeface="Symbol"/>
              <a:cs typeface="Symbol"/>
            </a:endParaRPr>
          </a:p>
          <a:p>
            <a:pPr marL="116839">
              <a:spcBef>
                <a:spcPts val="1040"/>
              </a:spcBef>
            </a:pPr>
            <a:r>
              <a:rPr sz="2850" i="1" spc="22" baseline="13157" dirty="0">
                <a:latin typeface="Times New Roman"/>
                <a:cs typeface="Times New Roman"/>
              </a:rPr>
              <a:t>s</a:t>
            </a:r>
            <a:r>
              <a:rPr sz="1100" i="1" dirty="0">
                <a:latin typeface="Times New Roman"/>
                <a:cs typeface="Times New Roman"/>
              </a:rPr>
              <a:t>t</a:t>
            </a:r>
            <a:r>
              <a:rPr sz="1100" i="1" spc="-11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Symbol"/>
                <a:cs typeface="Symbol"/>
              </a:rPr>
              <a:t></a:t>
            </a:r>
            <a:r>
              <a:rPr sz="110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68726" y="5786438"/>
            <a:ext cx="5026025" cy="536575"/>
            <a:chOff x="2244725" y="5786437"/>
            <a:chExt cx="5026025" cy="5365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700" y="6008687"/>
              <a:ext cx="103188" cy="101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51075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95587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750" y="6008687"/>
              <a:ext cx="103188" cy="101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44912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8942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8750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537" y="6008687"/>
              <a:ext cx="103188" cy="101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588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167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810790" y="5726160"/>
            <a:ext cx="9721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19125" algn="l"/>
                <a:tab pos="958850" algn="l"/>
              </a:tabLst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	</a:t>
            </a:r>
            <a:r>
              <a:rPr sz="2100" b="1" u="heavy" dirty="0"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	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39502" y="5846810"/>
            <a:ext cx="12953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100" i="1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9989" y="5983335"/>
            <a:ext cx="93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36377" y="5942060"/>
            <a:ext cx="24637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100" i="1" spc="-140" dirty="0">
                <a:latin typeface="Calibri"/>
                <a:cs typeface="Calibri"/>
              </a:rPr>
              <a:t>a</a:t>
            </a:r>
            <a:r>
              <a:rPr sz="2400" i="1" spc="-209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9927" y="5708698"/>
            <a:ext cx="986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+1</a:t>
            </a:r>
            <a:r>
              <a:rPr sz="1600" spc="310" dirty="0">
                <a:latin typeface="Calibri"/>
                <a:cs typeface="Calibri"/>
              </a:rPr>
              <a:t> </a:t>
            </a:r>
            <a:r>
              <a:rPr sz="3150" i="1" spc="-82" baseline="-17195" dirty="0">
                <a:latin typeface="Calibri"/>
                <a:cs typeface="Calibri"/>
              </a:rPr>
              <a:t>s</a:t>
            </a:r>
            <a:r>
              <a:rPr sz="2400" i="1" spc="-82" baseline="-41666" dirty="0">
                <a:latin typeface="Calibri"/>
                <a:cs typeface="Calibri"/>
              </a:rPr>
              <a:t>t</a:t>
            </a:r>
            <a:r>
              <a:rPr sz="2400" i="1" spc="-30" baseline="-41666" dirty="0">
                <a:latin typeface="Calibri"/>
                <a:cs typeface="Calibri"/>
              </a:rPr>
              <a:t> </a:t>
            </a:r>
            <a:r>
              <a:rPr sz="2400" baseline="-41666" dirty="0">
                <a:latin typeface="Calibri"/>
                <a:cs typeface="Calibri"/>
              </a:rPr>
              <a:t>+1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73065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47726" y="5708698"/>
            <a:ext cx="10198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+2</a:t>
            </a:r>
            <a:r>
              <a:rPr sz="1600" spc="555" dirty="0">
                <a:latin typeface="Calibri"/>
                <a:cs typeface="Calibri"/>
              </a:rPr>
              <a:t> </a:t>
            </a:r>
            <a:r>
              <a:rPr sz="3150" i="1" spc="-75" baseline="-15873" dirty="0">
                <a:latin typeface="Calibri"/>
                <a:cs typeface="Calibri"/>
              </a:rPr>
              <a:t>s</a:t>
            </a:r>
            <a:r>
              <a:rPr sz="2400" i="1" spc="-75" baseline="-41666" dirty="0">
                <a:latin typeface="Calibri"/>
                <a:cs typeface="Calibri"/>
              </a:rPr>
              <a:t>t</a:t>
            </a:r>
            <a:r>
              <a:rPr sz="2400" i="1" spc="-30" baseline="-41666" dirty="0">
                <a:latin typeface="Calibri"/>
                <a:cs typeface="Calibri"/>
              </a:rPr>
              <a:t> </a:t>
            </a:r>
            <a:r>
              <a:rPr sz="2400" baseline="-41666" dirty="0">
                <a:latin typeface="Calibri"/>
                <a:cs typeface="Calibri"/>
              </a:rPr>
              <a:t>+2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03415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38390" y="5738860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05128" y="5861098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150" i="1" spc="-157" baseline="14550" dirty="0">
                <a:latin typeface="Calibri"/>
                <a:cs typeface="Calibri"/>
              </a:rPr>
              <a:t>s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805865" y="6054725"/>
            <a:ext cx="339725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339725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170315" y="5737273"/>
            <a:ext cx="3981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4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4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60740" y="6013498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02740" y="6569510"/>
            <a:ext cx="20326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Sutton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Barto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8579" y="90170"/>
            <a:ext cx="545719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Reinforcement</a:t>
            </a:r>
            <a:r>
              <a:rPr spc="-65" dirty="0"/>
              <a:t> </a:t>
            </a:r>
            <a:r>
              <a:rPr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9133" y="1117600"/>
            <a:ext cx="6613732" cy="50085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58084" y="6133782"/>
            <a:ext cx="6250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www.youtube.com/watch?v=4cgWya-wjgY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153" y="90170"/>
            <a:ext cx="721550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Inverse</a:t>
            </a:r>
            <a:r>
              <a:rPr spc="-20" dirty="0"/>
              <a:t> </a:t>
            </a:r>
            <a:r>
              <a:rPr spc="-25" dirty="0"/>
              <a:t>Reinforcement</a:t>
            </a:r>
            <a:r>
              <a:rPr spc="-1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125220"/>
            <a:ext cx="6748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Learn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policy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demonstrations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49500" y="1727200"/>
            <a:ext cx="7340600" cy="3594100"/>
            <a:chOff x="825500" y="1727200"/>
            <a:chExt cx="7340600" cy="359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500" y="1727200"/>
              <a:ext cx="7340600" cy="3594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873250"/>
              <a:ext cx="7010400" cy="32591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6150" y="1828800"/>
              <a:ext cx="7099300" cy="3348354"/>
            </a:xfrm>
            <a:custGeom>
              <a:avLst/>
              <a:gdLst/>
              <a:ahLst/>
              <a:cxnLst/>
              <a:rect l="l" t="t" r="r" b="b"/>
              <a:pathLst>
                <a:path w="7099300" h="3348354">
                  <a:moveTo>
                    <a:pt x="0" y="0"/>
                  </a:moveTo>
                  <a:lnTo>
                    <a:pt x="7099300" y="0"/>
                  </a:lnTo>
                  <a:lnTo>
                    <a:pt x="7099300" y="3348079"/>
                  </a:lnTo>
                  <a:lnTo>
                    <a:pt x="0" y="3348079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39610" y="5295582"/>
            <a:ext cx="6223000" cy="11912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635" algn="ctr">
              <a:lnSpc>
                <a:spcPct val="100899"/>
              </a:lnSpc>
              <a:spcBef>
                <a:spcPts val="70"/>
              </a:spcBef>
            </a:pPr>
            <a:r>
              <a:rPr sz="2800" spc="-25" dirty="0">
                <a:latin typeface="Calibri"/>
                <a:cs typeface="Calibri"/>
              </a:rPr>
              <a:t>Stanford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Autonomous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Helicopter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4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http://heli.stanford.edu/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www.youtube.com/watch?v=VCdxqn0fcnE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34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1696" y="2479357"/>
            <a:ext cx="638937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Framing</a:t>
            </a:r>
            <a:r>
              <a:rPr spc="-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Learning</a:t>
            </a:r>
            <a:r>
              <a:rPr dirty="0"/>
              <a:t> </a:t>
            </a:r>
            <a:r>
              <a:rPr spc="-15" dirty="0"/>
              <a:t>Problem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6072" y="90170"/>
            <a:ext cx="646049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Designing</a:t>
            </a:r>
            <a:r>
              <a:rPr spc="-2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25" dirty="0"/>
              <a:t> </a:t>
            </a:r>
            <a:r>
              <a:rPr spc="-3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40" y="1303020"/>
            <a:ext cx="7057390" cy="2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training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exactly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learned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ts val="2840"/>
              </a:lnSpc>
              <a:spcBef>
                <a:spcPts val="40"/>
              </a:spcBef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spc="-5" dirty="0">
                <a:latin typeface="Calibri"/>
                <a:cs typeface="Calibri"/>
              </a:rPr>
              <a:t>i.e.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0000"/>
                </a:solidFill>
                <a:latin typeface="Calibri"/>
                <a:cs typeface="Calibri"/>
              </a:rPr>
              <a:t>target </a:t>
            </a:r>
            <a:r>
              <a:rPr sz="2400" b="1" i="1" spc="-5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32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27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10" dirty="0">
                <a:latin typeface="Calibri"/>
                <a:cs typeface="Calibri"/>
              </a:rPr>
              <a:t>algorithm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infer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3887" y="4832351"/>
            <a:ext cx="2178050" cy="979805"/>
            <a:chOff x="1639887" y="4832350"/>
            <a:chExt cx="2178050" cy="979805"/>
          </a:xfrm>
        </p:grpSpPr>
        <p:sp>
          <p:nvSpPr>
            <p:cNvPr id="5" name="object 5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1082675" y="0"/>
                  </a:moveTo>
                  <a:lnTo>
                    <a:pt x="1016721" y="882"/>
                  </a:lnTo>
                  <a:lnTo>
                    <a:pt x="951813" y="3495"/>
                  </a:lnTo>
                  <a:lnTo>
                    <a:pt x="888063" y="7788"/>
                  </a:lnTo>
                  <a:lnTo>
                    <a:pt x="825584" y="13710"/>
                  </a:lnTo>
                  <a:lnTo>
                    <a:pt x="764490" y="21212"/>
                  </a:lnTo>
                  <a:lnTo>
                    <a:pt x="704895" y="30242"/>
                  </a:lnTo>
                  <a:lnTo>
                    <a:pt x="646910" y="40750"/>
                  </a:lnTo>
                  <a:lnTo>
                    <a:pt x="590650" y="52685"/>
                  </a:lnTo>
                  <a:lnTo>
                    <a:pt x="536228" y="65997"/>
                  </a:lnTo>
                  <a:lnTo>
                    <a:pt x="483757" y="80635"/>
                  </a:lnTo>
                  <a:lnTo>
                    <a:pt x="433350" y="96549"/>
                  </a:lnTo>
                  <a:lnTo>
                    <a:pt x="385121" y="113688"/>
                  </a:lnTo>
                  <a:lnTo>
                    <a:pt x="339183" y="132001"/>
                  </a:lnTo>
                  <a:lnTo>
                    <a:pt x="295648" y="151438"/>
                  </a:lnTo>
                  <a:lnTo>
                    <a:pt x="254631" y="171949"/>
                  </a:lnTo>
                  <a:lnTo>
                    <a:pt x="216245" y="193482"/>
                  </a:lnTo>
                  <a:lnTo>
                    <a:pt x="180602" y="215988"/>
                  </a:lnTo>
                  <a:lnTo>
                    <a:pt x="147817" y="239415"/>
                  </a:lnTo>
                  <a:lnTo>
                    <a:pt x="118001" y="263714"/>
                  </a:lnTo>
                  <a:lnTo>
                    <a:pt x="67734" y="314722"/>
                  </a:lnTo>
                  <a:lnTo>
                    <a:pt x="30708" y="368607"/>
                  </a:lnTo>
                  <a:lnTo>
                    <a:pt x="7828" y="424966"/>
                  </a:lnTo>
                  <a:lnTo>
                    <a:pt x="0" y="483393"/>
                  </a:lnTo>
                  <a:lnTo>
                    <a:pt x="1975" y="512840"/>
                  </a:lnTo>
                  <a:lnTo>
                    <a:pt x="17443" y="570284"/>
                  </a:lnTo>
                  <a:lnTo>
                    <a:pt x="47510" y="625457"/>
                  </a:lnTo>
                  <a:lnTo>
                    <a:pt x="91269" y="677954"/>
                  </a:lnTo>
                  <a:lnTo>
                    <a:pt x="147817" y="727372"/>
                  </a:lnTo>
                  <a:lnTo>
                    <a:pt x="180602" y="750799"/>
                  </a:lnTo>
                  <a:lnTo>
                    <a:pt x="216245" y="773305"/>
                  </a:lnTo>
                  <a:lnTo>
                    <a:pt x="254631" y="794838"/>
                  </a:lnTo>
                  <a:lnTo>
                    <a:pt x="295648" y="815349"/>
                  </a:lnTo>
                  <a:lnTo>
                    <a:pt x="339183" y="834786"/>
                  </a:lnTo>
                  <a:lnTo>
                    <a:pt x="385121" y="853099"/>
                  </a:lnTo>
                  <a:lnTo>
                    <a:pt x="433350" y="870238"/>
                  </a:lnTo>
                  <a:lnTo>
                    <a:pt x="483757" y="886152"/>
                  </a:lnTo>
                  <a:lnTo>
                    <a:pt x="536228" y="900790"/>
                  </a:lnTo>
                  <a:lnTo>
                    <a:pt x="590650" y="914102"/>
                  </a:lnTo>
                  <a:lnTo>
                    <a:pt x="646910" y="926037"/>
                  </a:lnTo>
                  <a:lnTo>
                    <a:pt x="704895" y="936545"/>
                  </a:lnTo>
                  <a:lnTo>
                    <a:pt x="764490" y="945575"/>
                  </a:lnTo>
                  <a:lnTo>
                    <a:pt x="825584" y="953077"/>
                  </a:lnTo>
                  <a:lnTo>
                    <a:pt x="888063" y="958999"/>
                  </a:lnTo>
                  <a:lnTo>
                    <a:pt x="951813" y="963292"/>
                  </a:lnTo>
                  <a:lnTo>
                    <a:pt x="1016721" y="965905"/>
                  </a:lnTo>
                  <a:lnTo>
                    <a:pt x="1082675" y="966788"/>
                  </a:lnTo>
                  <a:lnTo>
                    <a:pt x="1148628" y="965905"/>
                  </a:lnTo>
                  <a:lnTo>
                    <a:pt x="1213537" y="963292"/>
                  </a:lnTo>
                  <a:lnTo>
                    <a:pt x="1277287" y="958999"/>
                  </a:lnTo>
                  <a:lnTo>
                    <a:pt x="1339765" y="953077"/>
                  </a:lnTo>
                  <a:lnTo>
                    <a:pt x="1400859" y="945575"/>
                  </a:lnTo>
                  <a:lnTo>
                    <a:pt x="1460455" y="936545"/>
                  </a:lnTo>
                  <a:lnTo>
                    <a:pt x="1518440" y="926037"/>
                  </a:lnTo>
                  <a:lnTo>
                    <a:pt x="1574700" y="914102"/>
                  </a:lnTo>
                  <a:lnTo>
                    <a:pt x="1629122" y="900790"/>
                  </a:lnTo>
                  <a:lnTo>
                    <a:pt x="1681593" y="886152"/>
                  </a:lnTo>
                  <a:lnTo>
                    <a:pt x="1732000" y="870238"/>
                  </a:lnTo>
                  <a:lnTo>
                    <a:pt x="1780229" y="853099"/>
                  </a:lnTo>
                  <a:lnTo>
                    <a:pt x="1826167" y="834786"/>
                  </a:lnTo>
                  <a:lnTo>
                    <a:pt x="1869702" y="815349"/>
                  </a:lnTo>
                  <a:lnTo>
                    <a:pt x="1910719" y="794838"/>
                  </a:lnTo>
                  <a:lnTo>
                    <a:pt x="1949105" y="773305"/>
                  </a:lnTo>
                  <a:lnTo>
                    <a:pt x="1984748" y="750799"/>
                  </a:lnTo>
                  <a:lnTo>
                    <a:pt x="2017534" y="727372"/>
                  </a:lnTo>
                  <a:lnTo>
                    <a:pt x="2047349" y="703073"/>
                  </a:lnTo>
                  <a:lnTo>
                    <a:pt x="2097616" y="652065"/>
                  </a:lnTo>
                  <a:lnTo>
                    <a:pt x="2134642" y="598180"/>
                  </a:lnTo>
                  <a:lnTo>
                    <a:pt x="2157523" y="541821"/>
                  </a:lnTo>
                  <a:lnTo>
                    <a:pt x="2165351" y="483393"/>
                  </a:lnTo>
                  <a:lnTo>
                    <a:pt x="2163375" y="453946"/>
                  </a:lnTo>
                  <a:lnTo>
                    <a:pt x="2147907" y="396503"/>
                  </a:lnTo>
                  <a:lnTo>
                    <a:pt x="2117841" y="341330"/>
                  </a:lnTo>
                  <a:lnTo>
                    <a:pt x="2074081" y="288833"/>
                  </a:lnTo>
                  <a:lnTo>
                    <a:pt x="2017534" y="239415"/>
                  </a:lnTo>
                  <a:lnTo>
                    <a:pt x="1984748" y="215988"/>
                  </a:lnTo>
                  <a:lnTo>
                    <a:pt x="1949105" y="193482"/>
                  </a:lnTo>
                  <a:lnTo>
                    <a:pt x="1910719" y="171949"/>
                  </a:lnTo>
                  <a:lnTo>
                    <a:pt x="1869702" y="151438"/>
                  </a:lnTo>
                  <a:lnTo>
                    <a:pt x="1826167" y="132001"/>
                  </a:lnTo>
                  <a:lnTo>
                    <a:pt x="1780229" y="113688"/>
                  </a:lnTo>
                  <a:lnTo>
                    <a:pt x="1732000" y="96549"/>
                  </a:lnTo>
                  <a:lnTo>
                    <a:pt x="1681593" y="80635"/>
                  </a:lnTo>
                  <a:lnTo>
                    <a:pt x="1629122" y="65997"/>
                  </a:lnTo>
                  <a:lnTo>
                    <a:pt x="1574700" y="52685"/>
                  </a:lnTo>
                  <a:lnTo>
                    <a:pt x="1518440" y="40750"/>
                  </a:lnTo>
                  <a:lnTo>
                    <a:pt x="1460455" y="30242"/>
                  </a:lnTo>
                  <a:lnTo>
                    <a:pt x="1400859" y="21212"/>
                  </a:lnTo>
                  <a:lnTo>
                    <a:pt x="1339765" y="13710"/>
                  </a:lnTo>
                  <a:lnTo>
                    <a:pt x="1277287" y="7788"/>
                  </a:lnTo>
                  <a:lnTo>
                    <a:pt x="1213537" y="3495"/>
                  </a:lnTo>
                  <a:lnTo>
                    <a:pt x="1148628" y="882"/>
                  </a:lnTo>
                  <a:lnTo>
                    <a:pt x="10826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0" y="483394"/>
                  </a:moveTo>
                  <a:lnTo>
                    <a:pt x="7828" y="424966"/>
                  </a:lnTo>
                  <a:lnTo>
                    <a:pt x="30708" y="368607"/>
                  </a:lnTo>
                  <a:lnTo>
                    <a:pt x="67734" y="314722"/>
                  </a:lnTo>
                  <a:lnTo>
                    <a:pt x="118001" y="263714"/>
                  </a:lnTo>
                  <a:lnTo>
                    <a:pt x="147816" y="239415"/>
                  </a:lnTo>
                  <a:lnTo>
                    <a:pt x="180602" y="215988"/>
                  </a:lnTo>
                  <a:lnTo>
                    <a:pt x="216245" y="193482"/>
                  </a:lnTo>
                  <a:lnTo>
                    <a:pt x="254631" y="171949"/>
                  </a:lnTo>
                  <a:lnTo>
                    <a:pt x="295648" y="151438"/>
                  </a:lnTo>
                  <a:lnTo>
                    <a:pt x="339182" y="132001"/>
                  </a:lnTo>
                  <a:lnTo>
                    <a:pt x="385121" y="113688"/>
                  </a:lnTo>
                  <a:lnTo>
                    <a:pt x="433350" y="96549"/>
                  </a:lnTo>
                  <a:lnTo>
                    <a:pt x="483757" y="80635"/>
                  </a:lnTo>
                  <a:lnTo>
                    <a:pt x="536228" y="65997"/>
                  </a:lnTo>
                  <a:lnTo>
                    <a:pt x="590650" y="52685"/>
                  </a:lnTo>
                  <a:lnTo>
                    <a:pt x="646910" y="40750"/>
                  </a:lnTo>
                  <a:lnTo>
                    <a:pt x="704894" y="30242"/>
                  </a:lnTo>
                  <a:lnTo>
                    <a:pt x="764490" y="21212"/>
                  </a:lnTo>
                  <a:lnTo>
                    <a:pt x="825584" y="13710"/>
                  </a:lnTo>
                  <a:lnTo>
                    <a:pt x="888062" y="7788"/>
                  </a:lnTo>
                  <a:lnTo>
                    <a:pt x="951812" y="3495"/>
                  </a:lnTo>
                  <a:lnTo>
                    <a:pt x="1016721" y="882"/>
                  </a:lnTo>
                  <a:lnTo>
                    <a:pt x="1082675" y="0"/>
                  </a:lnTo>
                  <a:lnTo>
                    <a:pt x="1148628" y="882"/>
                  </a:lnTo>
                  <a:lnTo>
                    <a:pt x="1213537" y="3495"/>
                  </a:lnTo>
                  <a:lnTo>
                    <a:pt x="1277287" y="7788"/>
                  </a:lnTo>
                  <a:lnTo>
                    <a:pt x="1339765" y="13710"/>
                  </a:lnTo>
                  <a:lnTo>
                    <a:pt x="1400859" y="21212"/>
                  </a:lnTo>
                  <a:lnTo>
                    <a:pt x="1460455" y="30242"/>
                  </a:lnTo>
                  <a:lnTo>
                    <a:pt x="1518439" y="40750"/>
                  </a:lnTo>
                  <a:lnTo>
                    <a:pt x="1574699" y="52685"/>
                  </a:lnTo>
                  <a:lnTo>
                    <a:pt x="1629121" y="65997"/>
                  </a:lnTo>
                  <a:lnTo>
                    <a:pt x="1681592" y="80635"/>
                  </a:lnTo>
                  <a:lnTo>
                    <a:pt x="1731999" y="96549"/>
                  </a:lnTo>
                  <a:lnTo>
                    <a:pt x="1780228" y="113688"/>
                  </a:lnTo>
                  <a:lnTo>
                    <a:pt x="1826167" y="132001"/>
                  </a:lnTo>
                  <a:lnTo>
                    <a:pt x="1869701" y="151438"/>
                  </a:lnTo>
                  <a:lnTo>
                    <a:pt x="1910718" y="171949"/>
                  </a:lnTo>
                  <a:lnTo>
                    <a:pt x="1949104" y="193482"/>
                  </a:lnTo>
                  <a:lnTo>
                    <a:pt x="1984747" y="215988"/>
                  </a:lnTo>
                  <a:lnTo>
                    <a:pt x="2017533" y="239415"/>
                  </a:lnTo>
                  <a:lnTo>
                    <a:pt x="2047348" y="263714"/>
                  </a:lnTo>
                  <a:lnTo>
                    <a:pt x="2097615" y="314722"/>
                  </a:lnTo>
                  <a:lnTo>
                    <a:pt x="2134641" y="368607"/>
                  </a:lnTo>
                  <a:lnTo>
                    <a:pt x="2157521" y="424966"/>
                  </a:lnTo>
                  <a:lnTo>
                    <a:pt x="2165350" y="483394"/>
                  </a:lnTo>
                  <a:lnTo>
                    <a:pt x="2163374" y="512841"/>
                  </a:lnTo>
                  <a:lnTo>
                    <a:pt x="2147906" y="570284"/>
                  </a:lnTo>
                  <a:lnTo>
                    <a:pt x="2117840" y="625457"/>
                  </a:lnTo>
                  <a:lnTo>
                    <a:pt x="2074080" y="677954"/>
                  </a:lnTo>
                  <a:lnTo>
                    <a:pt x="2017533" y="727372"/>
                  </a:lnTo>
                  <a:lnTo>
                    <a:pt x="1984747" y="750799"/>
                  </a:lnTo>
                  <a:lnTo>
                    <a:pt x="1949104" y="773305"/>
                  </a:lnTo>
                  <a:lnTo>
                    <a:pt x="1910718" y="794838"/>
                  </a:lnTo>
                  <a:lnTo>
                    <a:pt x="1869701" y="815349"/>
                  </a:lnTo>
                  <a:lnTo>
                    <a:pt x="1826167" y="834786"/>
                  </a:lnTo>
                  <a:lnTo>
                    <a:pt x="1780228" y="853099"/>
                  </a:lnTo>
                  <a:lnTo>
                    <a:pt x="1731999" y="870238"/>
                  </a:lnTo>
                  <a:lnTo>
                    <a:pt x="1681592" y="886152"/>
                  </a:lnTo>
                  <a:lnTo>
                    <a:pt x="1629121" y="900790"/>
                  </a:lnTo>
                  <a:lnTo>
                    <a:pt x="1574699" y="914102"/>
                  </a:lnTo>
                  <a:lnTo>
                    <a:pt x="1518439" y="926037"/>
                  </a:lnTo>
                  <a:lnTo>
                    <a:pt x="1460455" y="936545"/>
                  </a:lnTo>
                  <a:lnTo>
                    <a:pt x="1400859" y="945575"/>
                  </a:lnTo>
                  <a:lnTo>
                    <a:pt x="1339765" y="953077"/>
                  </a:lnTo>
                  <a:lnTo>
                    <a:pt x="1277287" y="958999"/>
                  </a:lnTo>
                  <a:lnTo>
                    <a:pt x="1213537" y="963292"/>
                  </a:lnTo>
                  <a:lnTo>
                    <a:pt x="1148628" y="965905"/>
                  </a:lnTo>
                  <a:lnTo>
                    <a:pt x="1082675" y="966788"/>
                  </a:lnTo>
                  <a:lnTo>
                    <a:pt x="1016721" y="965905"/>
                  </a:lnTo>
                  <a:lnTo>
                    <a:pt x="951812" y="963292"/>
                  </a:lnTo>
                  <a:lnTo>
                    <a:pt x="888062" y="958999"/>
                  </a:lnTo>
                  <a:lnTo>
                    <a:pt x="825584" y="953077"/>
                  </a:lnTo>
                  <a:lnTo>
                    <a:pt x="764490" y="945575"/>
                  </a:lnTo>
                  <a:lnTo>
                    <a:pt x="704894" y="936545"/>
                  </a:lnTo>
                  <a:lnTo>
                    <a:pt x="646910" y="926037"/>
                  </a:lnTo>
                  <a:lnTo>
                    <a:pt x="590650" y="914102"/>
                  </a:lnTo>
                  <a:lnTo>
                    <a:pt x="536228" y="900790"/>
                  </a:lnTo>
                  <a:lnTo>
                    <a:pt x="483757" y="886152"/>
                  </a:lnTo>
                  <a:lnTo>
                    <a:pt x="433350" y="870238"/>
                  </a:lnTo>
                  <a:lnTo>
                    <a:pt x="385121" y="853099"/>
                  </a:lnTo>
                  <a:lnTo>
                    <a:pt x="339182" y="834786"/>
                  </a:lnTo>
                  <a:lnTo>
                    <a:pt x="295648" y="815349"/>
                  </a:lnTo>
                  <a:lnTo>
                    <a:pt x="254631" y="794838"/>
                  </a:lnTo>
                  <a:lnTo>
                    <a:pt x="216245" y="773305"/>
                  </a:lnTo>
                  <a:lnTo>
                    <a:pt x="180602" y="750799"/>
                  </a:lnTo>
                  <a:lnTo>
                    <a:pt x="147816" y="727372"/>
                  </a:lnTo>
                  <a:lnTo>
                    <a:pt x="118001" y="703073"/>
                  </a:lnTo>
                  <a:lnTo>
                    <a:pt x="67734" y="652065"/>
                  </a:lnTo>
                  <a:lnTo>
                    <a:pt x="30708" y="598180"/>
                  </a:lnTo>
                  <a:lnTo>
                    <a:pt x="7828" y="541821"/>
                  </a:lnTo>
                  <a:lnTo>
                    <a:pt x="0" y="4833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64647" y="5022373"/>
            <a:ext cx="130619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pc="-5" dirty="0">
                <a:latin typeface="Calibri"/>
                <a:cs typeface="Calibri"/>
              </a:rPr>
              <a:t>E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vi</a:t>
            </a:r>
            <a:r>
              <a:rPr spc="-3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onme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t/  Experience</a:t>
            </a:r>
            <a:endParaRPr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29400" y="4305300"/>
            <a:ext cx="2171700" cy="609600"/>
            <a:chOff x="5105400" y="4305300"/>
            <a:chExt cx="2171700" cy="6096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0" y="4305300"/>
              <a:ext cx="2133600" cy="546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4305300"/>
              <a:ext cx="1117600" cy="60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3350" y="4349750"/>
              <a:ext cx="1993900" cy="4095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37350" y="4349750"/>
            <a:ext cx="1993900" cy="332142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89535">
              <a:spcBef>
                <a:spcPts val="430"/>
              </a:spcBef>
            </a:pPr>
            <a:r>
              <a:rPr dirty="0">
                <a:latin typeface="Calibri"/>
                <a:cs typeface="Calibri"/>
              </a:rPr>
              <a:t>Learner</a:t>
            </a:r>
            <a:endParaRPr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28236" y="4522787"/>
            <a:ext cx="3352800" cy="1122680"/>
            <a:chOff x="3804236" y="4522787"/>
            <a:chExt cx="3352800" cy="1122680"/>
          </a:xfrm>
        </p:grpSpPr>
        <p:sp>
          <p:nvSpPr>
            <p:cNvPr id="14" name="object 14"/>
            <p:cNvSpPr/>
            <p:nvPr/>
          </p:nvSpPr>
          <p:spPr>
            <a:xfrm>
              <a:off x="3804236" y="4522787"/>
              <a:ext cx="1341120" cy="812800"/>
            </a:xfrm>
            <a:custGeom>
              <a:avLst/>
              <a:gdLst/>
              <a:ahLst/>
              <a:cxnLst/>
              <a:rect l="l" t="t" r="r" b="b"/>
              <a:pathLst>
                <a:path w="1341120" h="812800">
                  <a:moveTo>
                    <a:pt x="1340850" y="0"/>
                  </a:moveTo>
                  <a:lnTo>
                    <a:pt x="1245289" y="7350"/>
                  </a:lnTo>
                  <a:lnTo>
                    <a:pt x="1259992" y="31854"/>
                  </a:lnTo>
                  <a:lnTo>
                    <a:pt x="0" y="787849"/>
                  </a:lnTo>
                  <a:lnTo>
                    <a:pt x="14701" y="812351"/>
                  </a:lnTo>
                  <a:lnTo>
                    <a:pt x="1274693" y="56357"/>
                  </a:lnTo>
                  <a:lnTo>
                    <a:pt x="1289395" y="80859"/>
                  </a:lnTo>
                  <a:lnTo>
                    <a:pt x="134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925512" y="0"/>
                  </a:moveTo>
                  <a:lnTo>
                    <a:pt x="853184" y="807"/>
                  </a:lnTo>
                  <a:lnTo>
                    <a:pt x="782378" y="3188"/>
                  </a:lnTo>
                  <a:lnTo>
                    <a:pt x="713300" y="7085"/>
                  </a:lnTo>
                  <a:lnTo>
                    <a:pt x="646157" y="12437"/>
                  </a:lnTo>
                  <a:lnTo>
                    <a:pt x="581153" y="19185"/>
                  </a:lnTo>
                  <a:lnTo>
                    <a:pt x="518495" y="27269"/>
                  </a:lnTo>
                  <a:lnTo>
                    <a:pt x="458388" y="36629"/>
                  </a:lnTo>
                  <a:lnTo>
                    <a:pt x="401038" y="47205"/>
                  </a:lnTo>
                  <a:lnTo>
                    <a:pt x="346651" y="58939"/>
                  </a:lnTo>
                  <a:lnTo>
                    <a:pt x="295432" y="71771"/>
                  </a:lnTo>
                  <a:lnTo>
                    <a:pt x="247588" y="85640"/>
                  </a:lnTo>
                  <a:lnTo>
                    <a:pt x="203324" y="100487"/>
                  </a:lnTo>
                  <a:lnTo>
                    <a:pt x="162846" y="116253"/>
                  </a:lnTo>
                  <a:lnTo>
                    <a:pt x="126359" y="132877"/>
                  </a:lnTo>
                  <a:lnTo>
                    <a:pt x="66183" y="168464"/>
                  </a:lnTo>
                  <a:lnTo>
                    <a:pt x="24443" y="206771"/>
                  </a:lnTo>
                  <a:lnTo>
                    <a:pt x="2784" y="247321"/>
                  </a:lnTo>
                  <a:lnTo>
                    <a:pt x="0" y="268287"/>
                  </a:lnTo>
                  <a:lnTo>
                    <a:pt x="2784" y="289253"/>
                  </a:lnTo>
                  <a:lnTo>
                    <a:pt x="24443" y="329803"/>
                  </a:lnTo>
                  <a:lnTo>
                    <a:pt x="66183" y="368110"/>
                  </a:lnTo>
                  <a:lnTo>
                    <a:pt x="126359" y="403697"/>
                  </a:lnTo>
                  <a:lnTo>
                    <a:pt x="162846" y="420321"/>
                  </a:lnTo>
                  <a:lnTo>
                    <a:pt x="203324" y="436087"/>
                  </a:lnTo>
                  <a:lnTo>
                    <a:pt x="247588" y="450934"/>
                  </a:lnTo>
                  <a:lnTo>
                    <a:pt x="295432" y="464803"/>
                  </a:lnTo>
                  <a:lnTo>
                    <a:pt x="346651" y="477635"/>
                  </a:lnTo>
                  <a:lnTo>
                    <a:pt x="401038" y="489369"/>
                  </a:lnTo>
                  <a:lnTo>
                    <a:pt x="458388" y="499945"/>
                  </a:lnTo>
                  <a:lnTo>
                    <a:pt x="518495" y="509305"/>
                  </a:lnTo>
                  <a:lnTo>
                    <a:pt x="581153" y="517389"/>
                  </a:lnTo>
                  <a:lnTo>
                    <a:pt x="646157" y="524137"/>
                  </a:lnTo>
                  <a:lnTo>
                    <a:pt x="713300" y="529489"/>
                  </a:lnTo>
                  <a:lnTo>
                    <a:pt x="782378" y="533386"/>
                  </a:lnTo>
                  <a:lnTo>
                    <a:pt x="853184" y="535767"/>
                  </a:lnTo>
                  <a:lnTo>
                    <a:pt x="925512" y="536575"/>
                  </a:lnTo>
                  <a:lnTo>
                    <a:pt x="997840" y="535767"/>
                  </a:lnTo>
                  <a:lnTo>
                    <a:pt x="1068646" y="533386"/>
                  </a:lnTo>
                  <a:lnTo>
                    <a:pt x="1137724" y="529489"/>
                  </a:lnTo>
                  <a:lnTo>
                    <a:pt x="1204867" y="524137"/>
                  </a:lnTo>
                  <a:lnTo>
                    <a:pt x="1269871" y="517389"/>
                  </a:lnTo>
                  <a:lnTo>
                    <a:pt x="1332529" y="509305"/>
                  </a:lnTo>
                  <a:lnTo>
                    <a:pt x="1392636" y="499945"/>
                  </a:lnTo>
                  <a:lnTo>
                    <a:pt x="1449986" y="489369"/>
                  </a:lnTo>
                  <a:lnTo>
                    <a:pt x="1504373" y="477635"/>
                  </a:lnTo>
                  <a:lnTo>
                    <a:pt x="1555592" y="464803"/>
                  </a:lnTo>
                  <a:lnTo>
                    <a:pt x="1603436" y="450934"/>
                  </a:lnTo>
                  <a:lnTo>
                    <a:pt x="1647700" y="436087"/>
                  </a:lnTo>
                  <a:lnTo>
                    <a:pt x="1688178" y="420321"/>
                  </a:lnTo>
                  <a:lnTo>
                    <a:pt x="1724665" y="403697"/>
                  </a:lnTo>
                  <a:lnTo>
                    <a:pt x="1784841" y="368110"/>
                  </a:lnTo>
                  <a:lnTo>
                    <a:pt x="1826581" y="329803"/>
                  </a:lnTo>
                  <a:lnTo>
                    <a:pt x="1848240" y="289253"/>
                  </a:lnTo>
                  <a:lnTo>
                    <a:pt x="1851025" y="268287"/>
                  </a:lnTo>
                  <a:lnTo>
                    <a:pt x="1848240" y="247321"/>
                  </a:lnTo>
                  <a:lnTo>
                    <a:pt x="1826581" y="206771"/>
                  </a:lnTo>
                  <a:lnTo>
                    <a:pt x="1784841" y="168464"/>
                  </a:lnTo>
                  <a:lnTo>
                    <a:pt x="1724665" y="132877"/>
                  </a:lnTo>
                  <a:lnTo>
                    <a:pt x="1688178" y="116253"/>
                  </a:lnTo>
                  <a:lnTo>
                    <a:pt x="1647700" y="100487"/>
                  </a:lnTo>
                  <a:lnTo>
                    <a:pt x="1603436" y="85640"/>
                  </a:lnTo>
                  <a:lnTo>
                    <a:pt x="1555592" y="71771"/>
                  </a:lnTo>
                  <a:lnTo>
                    <a:pt x="1504373" y="58939"/>
                  </a:lnTo>
                  <a:lnTo>
                    <a:pt x="1449986" y="47205"/>
                  </a:lnTo>
                  <a:lnTo>
                    <a:pt x="1392636" y="36629"/>
                  </a:lnTo>
                  <a:lnTo>
                    <a:pt x="1332529" y="27269"/>
                  </a:lnTo>
                  <a:lnTo>
                    <a:pt x="1269871" y="19185"/>
                  </a:lnTo>
                  <a:lnTo>
                    <a:pt x="1204867" y="12437"/>
                  </a:lnTo>
                  <a:lnTo>
                    <a:pt x="1137724" y="7085"/>
                  </a:lnTo>
                  <a:lnTo>
                    <a:pt x="1068646" y="3188"/>
                  </a:lnTo>
                  <a:lnTo>
                    <a:pt x="997840" y="807"/>
                  </a:lnTo>
                  <a:lnTo>
                    <a:pt x="9255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0" y="268287"/>
                  </a:moveTo>
                  <a:lnTo>
                    <a:pt x="11000" y="226795"/>
                  </a:lnTo>
                  <a:lnTo>
                    <a:pt x="42906" y="187308"/>
                  </a:lnTo>
                  <a:lnTo>
                    <a:pt x="94070" y="150301"/>
                  </a:lnTo>
                  <a:lnTo>
                    <a:pt x="162846" y="116253"/>
                  </a:lnTo>
                  <a:lnTo>
                    <a:pt x="203324" y="100487"/>
                  </a:lnTo>
                  <a:lnTo>
                    <a:pt x="247588" y="85640"/>
                  </a:lnTo>
                  <a:lnTo>
                    <a:pt x="295433" y="71771"/>
                  </a:lnTo>
                  <a:lnTo>
                    <a:pt x="346651" y="58939"/>
                  </a:lnTo>
                  <a:lnTo>
                    <a:pt x="401038" y="47205"/>
                  </a:lnTo>
                  <a:lnTo>
                    <a:pt x="458388" y="36629"/>
                  </a:lnTo>
                  <a:lnTo>
                    <a:pt x="518495" y="27269"/>
                  </a:lnTo>
                  <a:lnTo>
                    <a:pt x="581153" y="19185"/>
                  </a:lnTo>
                  <a:lnTo>
                    <a:pt x="646157" y="12437"/>
                  </a:lnTo>
                  <a:lnTo>
                    <a:pt x="713300" y="7085"/>
                  </a:lnTo>
                  <a:lnTo>
                    <a:pt x="782378" y="3188"/>
                  </a:lnTo>
                  <a:lnTo>
                    <a:pt x="853184" y="807"/>
                  </a:lnTo>
                  <a:lnTo>
                    <a:pt x="925512" y="0"/>
                  </a:lnTo>
                  <a:lnTo>
                    <a:pt x="997840" y="807"/>
                  </a:lnTo>
                  <a:lnTo>
                    <a:pt x="1068646" y="3188"/>
                  </a:lnTo>
                  <a:lnTo>
                    <a:pt x="1137724" y="7085"/>
                  </a:lnTo>
                  <a:lnTo>
                    <a:pt x="1204867" y="12437"/>
                  </a:lnTo>
                  <a:lnTo>
                    <a:pt x="1269871" y="19185"/>
                  </a:lnTo>
                  <a:lnTo>
                    <a:pt x="1332529" y="27269"/>
                  </a:lnTo>
                  <a:lnTo>
                    <a:pt x="1392636" y="36629"/>
                  </a:lnTo>
                  <a:lnTo>
                    <a:pt x="1449986" y="47205"/>
                  </a:lnTo>
                  <a:lnTo>
                    <a:pt x="1504373" y="58939"/>
                  </a:lnTo>
                  <a:lnTo>
                    <a:pt x="1555591" y="71771"/>
                  </a:lnTo>
                  <a:lnTo>
                    <a:pt x="1603436" y="85640"/>
                  </a:lnTo>
                  <a:lnTo>
                    <a:pt x="1647700" y="100487"/>
                  </a:lnTo>
                  <a:lnTo>
                    <a:pt x="1688178" y="116253"/>
                  </a:lnTo>
                  <a:lnTo>
                    <a:pt x="1724665" y="132877"/>
                  </a:lnTo>
                  <a:lnTo>
                    <a:pt x="1784841" y="168464"/>
                  </a:lnTo>
                  <a:lnTo>
                    <a:pt x="1826581" y="206771"/>
                  </a:lnTo>
                  <a:lnTo>
                    <a:pt x="1848240" y="247320"/>
                  </a:lnTo>
                  <a:lnTo>
                    <a:pt x="1851025" y="268287"/>
                  </a:lnTo>
                  <a:lnTo>
                    <a:pt x="1848240" y="289254"/>
                  </a:lnTo>
                  <a:lnTo>
                    <a:pt x="1826581" y="329803"/>
                  </a:lnTo>
                  <a:lnTo>
                    <a:pt x="1784841" y="368110"/>
                  </a:lnTo>
                  <a:lnTo>
                    <a:pt x="1724665" y="403697"/>
                  </a:lnTo>
                  <a:lnTo>
                    <a:pt x="1688178" y="420321"/>
                  </a:lnTo>
                  <a:lnTo>
                    <a:pt x="1647700" y="436087"/>
                  </a:lnTo>
                  <a:lnTo>
                    <a:pt x="1603436" y="450934"/>
                  </a:lnTo>
                  <a:lnTo>
                    <a:pt x="1555591" y="464803"/>
                  </a:lnTo>
                  <a:lnTo>
                    <a:pt x="1504373" y="477635"/>
                  </a:lnTo>
                  <a:lnTo>
                    <a:pt x="1449986" y="489369"/>
                  </a:lnTo>
                  <a:lnTo>
                    <a:pt x="1392636" y="499945"/>
                  </a:lnTo>
                  <a:lnTo>
                    <a:pt x="1332529" y="509305"/>
                  </a:lnTo>
                  <a:lnTo>
                    <a:pt x="1269871" y="517389"/>
                  </a:lnTo>
                  <a:lnTo>
                    <a:pt x="1204867" y="524137"/>
                  </a:lnTo>
                  <a:lnTo>
                    <a:pt x="1137724" y="529489"/>
                  </a:lnTo>
                  <a:lnTo>
                    <a:pt x="1068646" y="533386"/>
                  </a:lnTo>
                  <a:lnTo>
                    <a:pt x="997840" y="535767"/>
                  </a:lnTo>
                  <a:lnTo>
                    <a:pt x="925512" y="536575"/>
                  </a:lnTo>
                  <a:lnTo>
                    <a:pt x="853184" y="535767"/>
                  </a:lnTo>
                  <a:lnTo>
                    <a:pt x="782378" y="533386"/>
                  </a:lnTo>
                  <a:lnTo>
                    <a:pt x="713300" y="529489"/>
                  </a:lnTo>
                  <a:lnTo>
                    <a:pt x="646157" y="524137"/>
                  </a:lnTo>
                  <a:lnTo>
                    <a:pt x="581153" y="517389"/>
                  </a:lnTo>
                  <a:lnTo>
                    <a:pt x="518495" y="509305"/>
                  </a:lnTo>
                  <a:lnTo>
                    <a:pt x="458388" y="499945"/>
                  </a:lnTo>
                  <a:lnTo>
                    <a:pt x="401038" y="489369"/>
                  </a:lnTo>
                  <a:lnTo>
                    <a:pt x="346651" y="477635"/>
                  </a:lnTo>
                  <a:lnTo>
                    <a:pt x="295433" y="464803"/>
                  </a:lnTo>
                  <a:lnTo>
                    <a:pt x="247588" y="450934"/>
                  </a:lnTo>
                  <a:lnTo>
                    <a:pt x="203324" y="436087"/>
                  </a:lnTo>
                  <a:lnTo>
                    <a:pt x="162846" y="420321"/>
                  </a:lnTo>
                  <a:lnTo>
                    <a:pt x="126359" y="403697"/>
                  </a:lnTo>
                  <a:lnTo>
                    <a:pt x="66183" y="368110"/>
                  </a:lnTo>
                  <a:lnTo>
                    <a:pt x="24443" y="329803"/>
                  </a:lnTo>
                  <a:lnTo>
                    <a:pt x="2784" y="289254"/>
                  </a:lnTo>
                  <a:lnTo>
                    <a:pt x="0" y="2682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71451" y="5207952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</a:t>
            </a:r>
            <a:r>
              <a:rPr spc="-5" dirty="0">
                <a:latin typeface="Calibri"/>
                <a:cs typeface="Calibri"/>
              </a:rPr>
              <a:t>l</a:t>
            </a:r>
            <a:r>
              <a:rPr dirty="0">
                <a:latin typeface="Calibri"/>
                <a:cs typeface="Calibri"/>
              </a:rPr>
              <a:t>ed</a:t>
            </a:r>
            <a:r>
              <a:rPr spc="-15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29400" y="5918200"/>
            <a:ext cx="2171700" cy="901700"/>
            <a:chOff x="5105400" y="5918200"/>
            <a:chExt cx="2171700" cy="9017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200" y="5918200"/>
              <a:ext cx="2120900" cy="863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400" y="5943600"/>
              <a:ext cx="1600200" cy="876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9700" y="5972175"/>
              <a:ext cx="1993900" cy="7143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743700" y="5972175"/>
            <a:ext cx="1993900" cy="624530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89535" marR="701040">
              <a:lnSpc>
                <a:spcPts val="2100"/>
              </a:lnSpc>
              <a:spcBef>
                <a:spcPts val="670"/>
              </a:spcBef>
            </a:pPr>
            <a:r>
              <a:rPr spc="-4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5" dirty="0">
                <a:latin typeface="Calibri"/>
                <a:cs typeface="Calibri"/>
              </a:rPr>
              <a:t>r</a:t>
            </a:r>
            <a:r>
              <a:rPr spc="-35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o</a:t>
            </a:r>
            <a:r>
              <a:rPr spc="-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m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nce  </a:t>
            </a:r>
            <a:r>
              <a:rPr spc="-5" dirty="0">
                <a:latin typeface="Calibri"/>
                <a:cs typeface="Calibri"/>
              </a:rPr>
              <a:t>Element</a:t>
            </a:r>
            <a:endParaRPr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27270" y="4758740"/>
            <a:ext cx="2460625" cy="1570990"/>
          </a:xfrm>
          <a:custGeom>
            <a:avLst/>
            <a:gdLst/>
            <a:ahLst/>
            <a:cxnLst/>
            <a:rect l="l" t="t" r="r" b="b"/>
            <a:pathLst>
              <a:path w="2460625" h="1570989">
                <a:moveTo>
                  <a:pt x="1416431" y="1570634"/>
                </a:moveTo>
                <a:lnTo>
                  <a:pt x="1371612" y="1485912"/>
                </a:lnTo>
                <a:lnTo>
                  <a:pt x="1354988" y="1509153"/>
                </a:lnTo>
                <a:lnTo>
                  <a:pt x="16624" y="552526"/>
                </a:lnTo>
                <a:lnTo>
                  <a:pt x="0" y="575779"/>
                </a:lnTo>
                <a:lnTo>
                  <a:pt x="1338376" y="1532407"/>
                </a:lnTo>
                <a:lnTo>
                  <a:pt x="1321765" y="1555648"/>
                </a:lnTo>
                <a:lnTo>
                  <a:pt x="1416431" y="1570634"/>
                </a:lnTo>
                <a:close/>
              </a:path>
              <a:path w="2460625" h="1570989">
                <a:moveTo>
                  <a:pt x="2458262" y="1128763"/>
                </a:moveTo>
                <a:lnTo>
                  <a:pt x="2429700" y="1128077"/>
                </a:lnTo>
                <a:lnTo>
                  <a:pt x="2435593" y="880402"/>
                </a:lnTo>
                <a:lnTo>
                  <a:pt x="2407031" y="879729"/>
                </a:lnTo>
                <a:lnTo>
                  <a:pt x="2401138" y="1127404"/>
                </a:lnTo>
                <a:lnTo>
                  <a:pt x="2372563" y="1126718"/>
                </a:lnTo>
                <a:lnTo>
                  <a:pt x="2413381" y="1213434"/>
                </a:lnTo>
                <a:lnTo>
                  <a:pt x="2458262" y="1128763"/>
                </a:lnTo>
                <a:close/>
              </a:path>
              <a:path w="2460625" h="1570989">
                <a:moveTo>
                  <a:pt x="2460574" y="256057"/>
                </a:moveTo>
                <a:lnTo>
                  <a:pt x="2432024" y="257238"/>
                </a:lnTo>
                <a:lnTo>
                  <a:pt x="2421305" y="0"/>
                </a:lnTo>
                <a:lnTo>
                  <a:pt x="2392756" y="1181"/>
                </a:lnTo>
                <a:lnTo>
                  <a:pt x="2403475" y="258432"/>
                </a:lnTo>
                <a:lnTo>
                  <a:pt x="2374912" y="259626"/>
                </a:lnTo>
                <a:lnTo>
                  <a:pt x="2421318" y="343484"/>
                </a:lnTo>
                <a:lnTo>
                  <a:pt x="2460574" y="256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602739" y="6569510"/>
            <a:ext cx="22174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07941" y="4423012"/>
            <a:ext cx="122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Calibri"/>
                <a:cs typeface="Calibri"/>
              </a:rPr>
              <a:t>Training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data</a:t>
            </a:r>
            <a:endParaRPr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85101" y="5876132"/>
            <a:ext cx="1137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0" dirty="0">
                <a:latin typeface="Calibri"/>
                <a:cs typeface="Calibri"/>
              </a:rPr>
              <a:t>Testing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data</a:t>
            </a:r>
            <a:endParaRPr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4494" y="90170"/>
            <a:ext cx="3783329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ML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in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Nutshell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125220"/>
            <a:ext cx="7475855" cy="4147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75692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75" dirty="0">
                <a:latin typeface="Calibri"/>
                <a:cs typeface="Calibri"/>
              </a:rPr>
              <a:t>Tens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thousands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machine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algorithms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Hundreds</a:t>
            </a:r>
            <a:r>
              <a:rPr sz="2800" spc="-10" dirty="0">
                <a:latin typeface="Calibri"/>
                <a:cs typeface="Calibri"/>
              </a:rPr>
              <a:t> new </a:t>
            </a:r>
            <a:r>
              <a:rPr sz="2800" spc="-15" dirty="0">
                <a:latin typeface="Calibri"/>
                <a:cs typeface="Calibri"/>
              </a:rPr>
              <a:t>every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year</a:t>
            </a:r>
            <a:endParaRPr sz="2800">
              <a:latin typeface="Calibri"/>
              <a:cs typeface="Calibri"/>
            </a:endParaRPr>
          </a:p>
          <a:p>
            <a:pPr lvl="1">
              <a:spcBef>
                <a:spcPts val="40"/>
              </a:spcBef>
              <a:buFont typeface="Arial MT"/>
              <a:buChar char="–"/>
            </a:pPr>
            <a:endParaRPr sz="3850">
              <a:latin typeface="Calibri"/>
              <a:cs typeface="Calibri"/>
            </a:endParaRPr>
          </a:p>
          <a:p>
            <a:pPr marL="355600" indent="-342900"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Every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components: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5" dirty="0">
                <a:latin typeface="Calibri"/>
                <a:cs typeface="Calibri"/>
              </a:rPr>
              <a:t>Representation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spcBef>
                <a:spcPts val="7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0" dirty="0">
                <a:latin typeface="Calibri"/>
                <a:cs typeface="Calibri"/>
              </a:rPr>
              <a:t>Optimization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5" dirty="0">
                <a:latin typeface="Calibri"/>
                <a:cs typeface="Calibri"/>
              </a:rPr>
              <a:t>Evaluation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740" y="6569510"/>
            <a:ext cx="21062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37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602740" y="6578019"/>
            <a:ext cx="1818639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7650" y="90170"/>
            <a:ext cx="763460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Various</a:t>
            </a:r>
            <a:r>
              <a:rPr spc="-25" dirty="0"/>
              <a:t> </a:t>
            </a:r>
            <a:r>
              <a:rPr spc="-5" dirty="0"/>
              <a:t>Function</a:t>
            </a:r>
            <a:r>
              <a:rPr spc="-30" dirty="0"/>
              <a:t> </a:t>
            </a:r>
            <a:r>
              <a:rPr spc="-20" dirty="0"/>
              <a:t>Representations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540" y="1328420"/>
            <a:ext cx="4925060" cy="482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Numerical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>
                <a:latin typeface="Calibri"/>
                <a:cs typeface="Calibri"/>
              </a:rPr>
              <a:t>Linear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regression</a:t>
            </a:r>
            <a:endParaRPr>
              <a:latin typeface="Calibri"/>
              <a:cs typeface="Calibri"/>
            </a:endParaRPr>
          </a:p>
          <a:p>
            <a:pPr marL="755650" lvl="1" indent="-285750"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10" dirty="0">
                <a:latin typeface="Calibri"/>
                <a:cs typeface="Calibri"/>
              </a:rPr>
              <a:t>Neural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networks</a:t>
            </a:r>
            <a:endParaRPr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>
                <a:latin typeface="Calibri"/>
                <a:cs typeface="Calibri"/>
              </a:rPr>
              <a:t>Support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vector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machines</a:t>
            </a:r>
            <a:endParaRPr>
              <a:latin typeface="Calibri"/>
              <a:cs typeface="Calibri"/>
            </a:endParaRPr>
          </a:p>
          <a:p>
            <a:pPr marL="355600" indent="-342900">
              <a:lnSpc>
                <a:spcPts val="237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Symbolic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5" dirty="0">
                <a:latin typeface="Calibri"/>
                <a:cs typeface="Calibri"/>
              </a:rPr>
              <a:t>Decision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trees</a:t>
            </a:r>
            <a:endParaRPr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5" dirty="0">
                <a:latin typeface="Calibri"/>
                <a:cs typeface="Calibri"/>
              </a:rPr>
              <a:t>Rules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5" dirty="0">
                <a:latin typeface="Calibri"/>
                <a:cs typeface="Calibri"/>
              </a:rPr>
              <a:t> propositional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logic</a:t>
            </a:r>
            <a:endParaRPr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5" dirty="0">
                <a:latin typeface="Calibri"/>
                <a:cs typeface="Calibri"/>
              </a:rPr>
              <a:t>Rules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first-order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predicate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logic</a:t>
            </a:r>
            <a:endParaRPr>
              <a:latin typeface="Calibri"/>
              <a:cs typeface="Calibri"/>
            </a:endParaRPr>
          </a:p>
          <a:p>
            <a:pPr marL="355600" indent="-342900"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Instance-based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10" dirty="0">
                <a:latin typeface="Calibri"/>
                <a:cs typeface="Calibri"/>
              </a:rPr>
              <a:t>Nearest-neighbor</a:t>
            </a:r>
            <a:endParaRPr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5" dirty="0">
                <a:latin typeface="Calibri"/>
                <a:cs typeface="Calibri"/>
              </a:rPr>
              <a:t>Case-based</a:t>
            </a:r>
            <a:endParaRPr>
              <a:latin typeface="Calibri"/>
              <a:cs typeface="Calibri"/>
            </a:endParaRPr>
          </a:p>
          <a:p>
            <a:pPr marL="355600" indent="-342900">
              <a:lnSpc>
                <a:spcPts val="237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Probabilistic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5" dirty="0">
                <a:latin typeface="Calibri"/>
                <a:cs typeface="Calibri"/>
              </a:rPr>
              <a:t>Naïve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Bayes</a:t>
            </a:r>
            <a:endParaRPr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10" dirty="0">
                <a:latin typeface="Calibri"/>
                <a:cs typeface="Calibri"/>
              </a:rPr>
              <a:t>Bayesian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networks</a:t>
            </a:r>
            <a:endParaRPr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10" dirty="0">
                <a:latin typeface="Calibri"/>
                <a:cs typeface="Calibri"/>
              </a:rPr>
              <a:t>Hidden-Markov</a:t>
            </a:r>
            <a:r>
              <a:rPr spc="-5" dirty="0">
                <a:latin typeface="Calibri"/>
                <a:cs typeface="Calibri"/>
              </a:rPr>
              <a:t> Models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(HMMs)</a:t>
            </a:r>
            <a:endParaRPr>
              <a:latin typeface="Calibri"/>
              <a:cs typeface="Calibri"/>
            </a:endParaRPr>
          </a:p>
          <a:p>
            <a:pPr marL="755650" lvl="1" indent="-285750"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10" dirty="0">
                <a:latin typeface="Calibri"/>
                <a:cs typeface="Calibri"/>
              </a:rPr>
              <a:t>Probabilistic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Context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Free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Grammars</a:t>
            </a:r>
            <a:r>
              <a:rPr spc="-5" dirty="0">
                <a:latin typeface="Calibri"/>
                <a:cs typeface="Calibri"/>
              </a:rPr>
              <a:t> (PCFGs)</a:t>
            </a:r>
            <a:endParaRPr>
              <a:latin typeface="Calibri"/>
              <a:cs typeface="Calibri"/>
            </a:endParaRPr>
          </a:p>
          <a:p>
            <a:pPr marL="755650" lvl="1" indent="-285750"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pc="-15" dirty="0">
                <a:latin typeface="Calibri"/>
                <a:cs typeface="Calibri"/>
              </a:rPr>
              <a:t>Markov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networks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PK" smtClean="0"/>
              <a:pPr marL="38100">
                <a:spcBef>
                  <a:spcPts val="40"/>
                </a:spcBef>
              </a:pPr>
              <a:t>38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602740" y="6578019"/>
            <a:ext cx="1818639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1949" y="0"/>
            <a:ext cx="5908675" cy="1244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828800" marR="5080" indent="-1816735">
              <a:lnSpc>
                <a:spcPct val="100000"/>
              </a:lnSpc>
              <a:spcBef>
                <a:spcPts val="100"/>
              </a:spcBef>
            </a:pPr>
            <a:r>
              <a:rPr sz="4000" spc="-35" dirty="0"/>
              <a:t>Various </a:t>
            </a:r>
            <a:r>
              <a:rPr sz="4000" spc="-15" dirty="0"/>
              <a:t>Search/Optimization </a:t>
            </a:r>
            <a:r>
              <a:rPr sz="4000" spc="-890" dirty="0"/>
              <a:t> </a:t>
            </a:r>
            <a:r>
              <a:rPr sz="4000" spc="-5" dirty="0"/>
              <a:t>Algorithms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059940" y="1066293"/>
            <a:ext cx="3608070" cy="464375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5600" indent="-342900"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Gradient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Perceptron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Backpropagation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Dynamic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Programming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3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HMM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PCFG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Divide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Conquer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Decision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tree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induction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Rule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Evolutionary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Genetic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Algorithms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(GAs)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spcBef>
                <a:spcPts val="3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Genetic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Programming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(GP)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spcBef>
                <a:spcPts val="204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Neuro-evolution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949816" y="6429364"/>
            <a:ext cx="18097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2740" y="6578019"/>
            <a:ext cx="2106295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7974" y="90170"/>
            <a:ext cx="245681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>
                <a:latin typeface="Calibri"/>
                <a:cs typeface="Calibri"/>
              </a:rPr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049020"/>
            <a:ext cx="331851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Accuracy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Precision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5" dirty="0">
                <a:latin typeface="Calibri"/>
                <a:cs typeface="Calibri"/>
              </a:rPr>
              <a:t>recall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Squared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Likelihood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Posterior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probability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Cost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Margin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Entropy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K-L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divergence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7155" y="93184"/>
            <a:ext cx="8743308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dirty="0"/>
              <a:t>is</a:t>
            </a:r>
            <a:r>
              <a:rPr spc="-10" dirty="0"/>
              <a:t> </a:t>
            </a:r>
            <a:r>
              <a:rPr spc="-5" dirty="0"/>
              <a:t>Machine Learning</a:t>
            </a:r>
            <a:r>
              <a:rPr lang="en-US" spc="-5" dirty="0"/>
              <a:t> (ML)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39" y="1137920"/>
            <a:ext cx="8137525" cy="54927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80975" marR="5080" indent="-168275">
              <a:lnSpc>
                <a:spcPts val="3300"/>
              </a:lnSpc>
              <a:spcBef>
                <a:spcPts val="459"/>
              </a:spcBef>
            </a:pPr>
            <a:r>
              <a:rPr sz="3000" spc="-5" dirty="0">
                <a:latin typeface="Calibri"/>
                <a:cs typeface="Calibri"/>
              </a:rPr>
              <a:t>“Learning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any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process by</a:t>
            </a:r>
            <a:r>
              <a:rPr sz="3000" spc="-5" dirty="0">
                <a:latin typeface="Calibri"/>
                <a:cs typeface="Calibri"/>
              </a:rPr>
              <a:t> which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system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improves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performance</a:t>
            </a:r>
            <a:r>
              <a:rPr sz="3000" spc="-15" dirty="0">
                <a:latin typeface="Calibri"/>
                <a:cs typeface="Calibri"/>
              </a:rPr>
              <a:t> from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experience.”</a:t>
            </a:r>
            <a:endParaRPr sz="3000">
              <a:latin typeface="Calibri"/>
              <a:cs typeface="Calibri"/>
            </a:endParaRPr>
          </a:p>
          <a:p>
            <a:pPr marL="2755265">
              <a:spcBef>
                <a:spcPts val="240"/>
              </a:spcBef>
            </a:pPr>
            <a:r>
              <a:rPr sz="3000" dirty="0">
                <a:latin typeface="Calibri"/>
                <a:cs typeface="Calibri"/>
              </a:rPr>
              <a:t>-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Herbert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Simon</a:t>
            </a:r>
            <a:endParaRPr sz="300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3600">
              <a:latin typeface="Calibri"/>
              <a:cs typeface="Calibri"/>
            </a:endParaRPr>
          </a:p>
          <a:p>
            <a:pPr marL="12700"/>
            <a:r>
              <a:rPr sz="3000" spc="-10" dirty="0">
                <a:latin typeface="Calibri"/>
                <a:cs typeface="Calibri"/>
              </a:rPr>
              <a:t>Definition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by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90" dirty="0">
                <a:latin typeface="Calibri"/>
                <a:cs typeface="Calibri"/>
              </a:rPr>
              <a:t>Tom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Mitchell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(1998):</a:t>
            </a:r>
            <a:endParaRPr sz="3000">
              <a:latin typeface="Calibri"/>
              <a:cs typeface="Calibri"/>
            </a:endParaRPr>
          </a:p>
          <a:p>
            <a:pPr marL="469900">
              <a:spcBef>
                <a:spcPts val="300"/>
              </a:spcBef>
            </a:pPr>
            <a:r>
              <a:rPr sz="3000" spc="-5" dirty="0">
                <a:latin typeface="Calibri"/>
                <a:cs typeface="Calibri"/>
              </a:rPr>
              <a:t>Machine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study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algorithms</a:t>
            </a:r>
            <a:r>
              <a:rPr sz="3000" spc="-10" dirty="0">
                <a:latin typeface="Calibri"/>
                <a:cs typeface="Calibri"/>
              </a:rPr>
              <a:t> that</a:t>
            </a:r>
            <a:endParaRPr sz="3000">
              <a:latin typeface="Calibri"/>
              <a:cs typeface="Calibri"/>
            </a:endParaRPr>
          </a:p>
          <a:p>
            <a:pPr marL="841375" indent="-373380">
              <a:spcBef>
                <a:spcPts val="4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3000" spc="-15" dirty="0">
                <a:latin typeface="Calibri"/>
                <a:cs typeface="Calibri"/>
              </a:rPr>
              <a:t>improve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their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performance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i="1" spc="95" dirty="0">
                <a:latin typeface="Georgia"/>
                <a:cs typeface="Georgia"/>
              </a:rPr>
              <a:t>P</a:t>
            </a:r>
            <a:endParaRPr sz="3000">
              <a:latin typeface="Georgia"/>
              <a:cs typeface="Georgia"/>
            </a:endParaRPr>
          </a:p>
          <a:p>
            <a:pPr marL="841375" indent="-373380">
              <a:spcBef>
                <a:spcPts val="3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3000" spc="-15" dirty="0">
                <a:latin typeface="Calibri"/>
                <a:cs typeface="Calibri"/>
              </a:rPr>
              <a:t>at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some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task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i="1" spc="-105" dirty="0">
                <a:latin typeface="Georgia"/>
                <a:cs typeface="Georgia"/>
              </a:rPr>
              <a:t>T</a:t>
            </a:r>
            <a:endParaRPr sz="3000">
              <a:latin typeface="Georgia"/>
              <a:cs typeface="Georgia"/>
            </a:endParaRPr>
          </a:p>
          <a:p>
            <a:pPr marL="841375" indent="-373380">
              <a:spcBef>
                <a:spcPts val="4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3000" spc="-5" dirty="0">
                <a:latin typeface="Calibri"/>
                <a:cs typeface="Calibri"/>
              </a:rPr>
              <a:t>with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experience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i="1" spc="120" dirty="0">
                <a:latin typeface="Georgia"/>
                <a:cs typeface="Georgia"/>
              </a:rPr>
              <a:t>E</a:t>
            </a:r>
            <a:r>
              <a:rPr sz="3000" spc="120" dirty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467995">
              <a:spcBef>
                <a:spcPts val="400"/>
              </a:spcBef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well-defined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task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given by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30" dirty="0">
                <a:latin typeface="Calibri"/>
                <a:cs typeface="Calibri"/>
              </a:rPr>
              <a:t>&lt;</a:t>
            </a:r>
            <a:r>
              <a:rPr sz="3000" i="1" spc="30" dirty="0">
                <a:latin typeface="Georgia"/>
                <a:cs typeface="Georgia"/>
              </a:rPr>
              <a:t>P</a:t>
            </a:r>
            <a:r>
              <a:rPr sz="3000" spc="30" dirty="0">
                <a:latin typeface="Calibri"/>
                <a:cs typeface="Calibri"/>
              </a:rPr>
              <a:t>,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i="1" spc="-55" dirty="0">
                <a:latin typeface="Georgia"/>
                <a:cs typeface="Georgia"/>
              </a:rPr>
              <a:t>T</a:t>
            </a:r>
            <a:r>
              <a:rPr sz="3000" spc="-55" dirty="0">
                <a:latin typeface="Calibri"/>
                <a:cs typeface="Calibri"/>
              </a:rPr>
              <a:t>,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i="1" spc="85" dirty="0">
                <a:latin typeface="Georgia"/>
                <a:cs typeface="Georgia"/>
              </a:rPr>
              <a:t>E</a:t>
            </a:r>
            <a:r>
              <a:rPr sz="3000" spc="85" dirty="0">
                <a:latin typeface="Calibri"/>
                <a:cs typeface="Calibri"/>
              </a:rPr>
              <a:t>&gt;.</a:t>
            </a:r>
            <a:endParaRPr sz="3000">
              <a:latin typeface="Calibri"/>
              <a:cs typeface="Calibri"/>
            </a:endParaRPr>
          </a:p>
          <a:p>
            <a:pPr marR="71755" algn="r">
              <a:spcBef>
                <a:spcPts val="3005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6429" y="90170"/>
            <a:ext cx="327914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C0504D"/>
                </a:solidFill>
                <a:latin typeface="Calibri"/>
                <a:cs typeface="Calibri"/>
              </a:rPr>
              <a:t>ML</a:t>
            </a:r>
            <a:r>
              <a:rPr b="1" spc="-3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C0504D"/>
                </a:solidFill>
                <a:latin typeface="Calibri"/>
                <a:cs typeface="Calibri"/>
              </a:rPr>
              <a:t>in</a:t>
            </a:r>
            <a:r>
              <a:rPr b="1" spc="-2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C0504D"/>
                </a:solidFill>
                <a:latin typeface="Calibri"/>
                <a:cs typeface="Calibri"/>
              </a:rPr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7340" y="1376680"/>
            <a:ext cx="7375525" cy="22352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Understand</a:t>
            </a:r>
            <a:r>
              <a:rPr sz="2400" spc="-5" dirty="0">
                <a:latin typeface="Calibri"/>
                <a:cs typeface="Calibri"/>
              </a:rPr>
              <a:t> domain, prior knowledge,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goals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integration,</a:t>
            </a:r>
            <a:r>
              <a:rPr sz="2400" spc="-5" dirty="0">
                <a:latin typeface="Calibri"/>
                <a:cs typeface="Calibri"/>
              </a:rPr>
              <a:t> selection, </a:t>
            </a:r>
            <a:r>
              <a:rPr sz="2400" dirty="0">
                <a:latin typeface="Calibri"/>
                <a:cs typeface="Calibri"/>
              </a:rPr>
              <a:t>cleaning,</a:t>
            </a:r>
            <a:r>
              <a:rPr sz="2400" spc="-5" dirty="0">
                <a:latin typeface="Calibri"/>
                <a:cs typeface="Calibri"/>
              </a:rPr>
              <a:t> pre-processing, </a:t>
            </a:r>
            <a:r>
              <a:rPr sz="2400" spc="-1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5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Interpret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Consolidate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deploy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discovered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knowledge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63700" y="1435100"/>
            <a:ext cx="1168400" cy="2286000"/>
            <a:chOff x="139700" y="1435100"/>
            <a:chExt cx="1168400" cy="2286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1435100"/>
              <a:ext cx="1168400" cy="2286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63" y="1476279"/>
              <a:ext cx="1041536" cy="21559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200" y="1476279"/>
              <a:ext cx="1041400" cy="2156460"/>
            </a:xfrm>
            <a:custGeom>
              <a:avLst/>
              <a:gdLst/>
              <a:ahLst/>
              <a:cxnLst/>
              <a:rect l="l" t="t" r="r" b="b"/>
              <a:pathLst>
                <a:path w="1041400" h="2156460">
                  <a:moveTo>
                    <a:pt x="0" y="1258983"/>
                  </a:moveTo>
                  <a:lnTo>
                    <a:pt x="1312" y="1213761"/>
                  </a:lnTo>
                  <a:lnTo>
                    <a:pt x="5213" y="1169028"/>
                  </a:lnTo>
                  <a:lnTo>
                    <a:pt x="11647" y="1124846"/>
                  </a:lnTo>
                  <a:lnTo>
                    <a:pt x="20558" y="1081275"/>
                  </a:lnTo>
                  <a:lnTo>
                    <a:pt x="31890" y="1038378"/>
                  </a:lnTo>
                  <a:lnTo>
                    <a:pt x="45587" y="996218"/>
                  </a:lnTo>
                  <a:lnTo>
                    <a:pt x="61595" y="954855"/>
                  </a:lnTo>
                  <a:lnTo>
                    <a:pt x="79857" y="914352"/>
                  </a:lnTo>
                  <a:lnTo>
                    <a:pt x="100317" y="874771"/>
                  </a:lnTo>
                  <a:lnTo>
                    <a:pt x="122920" y="836174"/>
                  </a:lnTo>
                  <a:lnTo>
                    <a:pt x="147610" y="798622"/>
                  </a:lnTo>
                  <a:lnTo>
                    <a:pt x="174331" y="762177"/>
                  </a:lnTo>
                  <a:lnTo>
                    <a:pt x="203029" y="726902"/>
                  </a:lnTo>
                  <a:lnTo>
                    <a:pt x="233646" y="692859"/>
                  </a:lnTo>
                  <a:lnTo>
                    <a:pt x="266127" y="660109"/>
                  </a:lnTo>
                  <a:lnTo>
                    <a:pt x="300417" y="628714"/>
                  </a:lnTo>
                  <a:lnTo>
                    <a:pt x="336461" y="598736"/>
                  </a:lnTo>
                  <a:lnTo>
                    <a:pt x="374201" y="570237"/>
                  </a:lnTo>
                  <a:lnTo>
                    <a:pt x="413583" y="543280"/>
                  </a:lnTo>
                  <a:lnTo>
                    <a:pt x="454550" y="517925"/>
                  </a:lnTo>
                  <a:lnTo>
                    <a:pt x="497048" y="494235"/>
                  </a:lnTo>
                  <a:lnTo>
                    <a:pt x="541021" y="472272"/>
                  </a:lnTo>
                  <a:lnTo>
                    <a:pt x="586412" y="452098"/>
                  </a:lnTo>
                  <a:lnTo>
                    <a:pt x="633166" y="433774"/>
                  </a:lnTo>
                  <a:lnTo>
                    <a:pt x="681227" y="417363"/>
                  </a:lnTo>
                  <a:lnTo>
                    <a:pt x="730541" y="402927"/>
                  </a:lnTo>
                  <a:lnTo>
                    <a:pt x="781050" y="390527"/>
                  </a:lnTo>
                  <a:lnTo>
                    <a:pt x="781051" y="520699"/>
                  </a:lnTo>
                  <a:lnTo>
                    <a:pt x="1041400" y="231868"/>
                  </a:lnTo>
                  <a:lnTo>
                    <a:pt x="781051" y="0"/>
                  </a:lnTo>
                  <a:lnTo>
                    <a:pt x="781051" y="130176"/>
                  </a:lnTo>
                  <a:lnTo>
                    <a:pt x="730542" y="142575"/>
                  </a:lnTo>
                  <a:lnTo>
                    <a:pt x="681228" y="157012"/>
                  </a:lnTo>
                  <a:lnTo>
                    <a:pt x="633167" y="173423"/>
                  </a:lnTo>
                  <a:lnTo>
                    <a:pt x="586413" y="191746"/>
                  </a:lnTo>
                  <a:lnTo>
                    <a:pt x="541022" y="211921"/>
                  </a:lnTo>
                  <a:lnTo>
                    <a:pt x="497049" y="233884"/>
                  </a:lnTo>
                  <a:lnTo>
                    <a:pt x="454551" y="257574"/>
                  </a:lnTo>
                  <a:lnTo>
                    <a:pt x="413584" y="282928"/>
                  </a:lnTo>
                  <a:lnTo>
                    <a:pt x="374202" y="309886"/>
                  </a:lnTo>
                  <a:lnTo>
                    <a:pt x="336461" y="338385"/>
                  </a:lnTo>
                  <a:lnTo>
                    <a:pt x="300418" y="368362"/>
                  </a:lnTo>
                  <a:lnTo>
                    <a:pt x="266128" y="399757"/>
                  </a:lnTo>
                  <a:lnTo>
                    <a:pt x="233647" y="432507"/>
                  </a:lnTo>
                  <a:lnTo>
                    <a:pt x="203029" y="466551"/>
                  </a:lnTo>
                  <a:lnTo>
                    <a:pt x="174332" y="501826"/>
                  </a:lnTo>
                  <a:lnTo>
                    <a:pt x="147611" y="538270"/>
                  </a:lnTo>
                  <a:lnTo>
                    <a:pt x="122921" y="575822"/>
                  </a:lnTo>
                  <a:lnTo>
                    <a:pt x="100318" y="614420"/>
                  </a:lnTo>
                  <a:lnTo>
                    <a:pt x="79858" y="654001"/>
                  </a:lnTo>
                  <a:lnTo>
                    <a:pt x="61596" y="694504"/>
                  </a:lnTo>
                  <a:lnTo>
                    <a:pt x="45588" y="735866"/>
                  </a:lnTo>
                  <a:lnTo>
                    <a:pt x="31891" y="778027"/>
                  </a:lnTo>
                  <a:lnTo>
                    <a:pt x="20559" y="820923"/>
                  </a:lnTo>
                  <a:lnTo>
                    <a:pt x="11648" y="864494"/>
                  </a:lnTo>
                  <a:lnTo>
                    <a:pt x="5214" y="908677"/>
                  </a:lnTo>
                  <a:lnTo>
                    <a:pt x="1313" y="953409"/>
                  </a:lnTo>
                  <a:lnTo>
                    <a:pt x="0" y="998631"/>
                  </a:lnTo>
                  <a:lnTo>
                    <a:pt x="0" y="1258983"/>
                  </a:lnTo>
                  <a:lnTo>
                    <a:pt x="1274" y="1303749"/>
                  </a:lnTo>
                  <a:lnTo>
                    <a:pt x="5058" y="1347947"/>
                  </a:lnTo>
                  <a:lnTo>
                    <a:pt x="11291" y="1391525"/>
                  </a:lnTo>
                  <a:lnTo>
                    <a:pt x="19914" y="1434433"/>
                  </a:lnTo>
                  <a:lnTo>
                    <a:pt x="30867" y="1476618"/>
                  </a:lnTo>
                  <a:lnTo>
                    <a:pt x="44091" y="1518030"/>
                  </a:lnTo>
                  <a:lnTo>
                    <a:pt x="59526" y="1558616"/>
                  </a:lnTo>
                  <a:lnTo>
                    <a:pt x="77112" y="1598326"/>
                  </a:lnTo>
                  <a:lnTo>
                    <a:pt x="96790" y="1637109"/>
                  </a:lnTo>
                  <a:lnTo>
                    <a:pt x="118499" y="1674911"/>
                  </a:lnTo>
                  <a:lnTo>
                    <a:pt x="142181" y="1711684"/>
                  </a:lnTo>
                  <a:lnTo>
                    <a:pt x="167775" y="1747374"/>
                  </a:lnTo>
                  <a:lnTo>
                    <a:pt x="195223" y="1781931"/>
                  </a:lnTo>
                  <a:lnTo>
                    <a:pt x="224463" y="1815303"/>
                  </a:lnTo>
                  <a:lnTo>
                    <a:pt x="255437" y="1847439"/>
                  </a:lnTo>
                  <a:lnTo>
                    <a:pt x="288085" y="1878287"/>
                  </a:lnTo>
                  <a:lnTo>
                    <a:pt x="322348" y="1907797"/>
                  </a:lnTo>
                  <a:lnTo>
                    <a:pt x="358165" y="1935916"/>
                  </a:lnTo>
                  <a:lnTo>
                    <a:pt x="395476" y="1962593"/>
                  </a:lnTo>
                  <a:lnTo>
                    <a:pt x="434224" y="1987778"/>
                  </a:lnTo>
                  <a:lnTo>
                    <a:pt x="474346" y="2011417"/>
                  </a:lnTo>
                  <a:lnTo>
                    <a:pt x="515785" y="2033461"/>
                  </a:lnTo>
                  <a:lnTo>
                    <a:pt x="558480" y="2053858"/>
                  </a:lnTo>
                  <a:lnTo>
                    <a:pt x="602372" y="2072556"/>
                  </a:lnTo>
                  <a:lnTo>
                    <a:pt x="647400" y="2089504"/>
                  </a:lnTo>
                  <a:lnTo>
                    <a:pt x="693506" y="2104650"/>
                  </a:lnTo>
                  <a:lnTo>
                    <a:pt x="740629" y="2117944"/>
                  </a:lnTo>
                  <a:lnTo>
                    <a:pt x="788711" y="2129334"/>
                  </a:lnTo>
                  <a:lnTo>
                    <a:pt x="837691" y="2138767"/>
                  </a:lnTo>
                  <a:lnTo>
                    <a:pt x="887509" y="2146194"/>
                  </a:lnTo>
                  <a:lnTo>
                    <a:pt x="938106" y="2151563"/>
                  </a:lnTo>
                  <a:lnTo>
                    <a:pt x="989423" y="2154822"/>
                  </a:lnTo>
                  <a:lnTo>
                    <a:pt x="1041400" y="2155920"/>
                  </a:lnTo>
                  <a:lnTo>
                    <a:pt x="1041400" y="1895569"/>
                  </a:lnTo>
                  <a:lnTo>
                    <a:pt x="989994" y="1894489"/>
                  </a:lnTo>
                  <a:lnTo>
                    <a:pt x="939172" y="1891280"/>
                  </a:lnTo>
                  <a:lnTo>
                    <a:pt x="888999" y="1885990"/>
                  </a:lnTo>
                  <a:lnTo>
                    <a:pt x="839537" y="1878665"/>
                  </a:lnTo>
                  <a:lnTo>
                    <a:pt x="790850" y="1869353"/>
                  </a:lnTo>
                  <a:lnTo>
                    <a:pt x="743001" y="1858101"/>
                  </a:lnTo>
                  <a:lnTo>
                    <a:pt x="696054" y="1844957"/>
                  </a:lnTo>
                  <a:lnTo>
                    <a:pt x="650072" y="1829967"/>
                  </a:lnTo>
                  <a:lnTo>
                    <a:pt x="605118" y="1813178"/>
                  </a:lnTo>
                  <a:lnTo>
                    <a:pt x="561256" y="1794639"/>
                  </a:lnTo>
                  <a:lnTo>
                    <a:pt x="518550" y="1774396"/>
                  </a:lnTo>
                  <a:lnTo>
                    <a:pt x="477063" y="1752496"/>
                  </a:lnTo>
                  <a:lnTo>
                    <a:pt x="436858" y="1728986"/>
                  </a:lnTo>
                  <a:lnTo>
                    <a:pt x="397999" y="1703914"/>
                  </a:lnTo>
                  <a:lnTo>
                    <a:pt x="360549" y="1677327"/>
                  </a:lnTo>
                  <a:lnTo>
                    <a:pt x="324571" y="1649272"/>
                  </a:lnTo>
                  <a:lnTo>
                    <a:pt x="290130" y="1619797"/>
                  </a:lnTo>
                  <a:lnTo>
                    <a:pt x="257287" y="1588947"/>
                  </a:lnTo>
                  <a:lnTo>
                    <a:pt x="226108" y="1556772"/>
                  </a:lnTo>
                  <a:lnTo>
                    <a:pt x="196655" y="1523318"/>
                  </a:lnTo>
                  <a:lnTo>
                    <a:pt x="168992" y="1488631"/>
                  </a:lnTo>
                  <a:lnTo>
                    <a:pt x="143182" y="1452760"/>
                  </a:lnTo>
                  <a:lnTo>
                    <a:pt x="119288" y="1415751"/>
                  </a:lnTo>
                  <a:lnTo>
                    <a:pt x="97375" y="1377653"/>
                  </a:lnTo>
                  <a:lnTo>
                    <a:pt x="77505" y="1338511"/>
                  </a:lnTo>
                  <a:lnTo>
                    <a:pt x="59741" y="1298373"/>
                  </a:lnTo>
                  <a:lnTo>
                    <a:pt x="44148" y="1257286"/>
                  </a:lnTo>
                  <a:lnTo>
                    <a:pt x="30789" y="1215298"/>
                  </a:lnTo>
                  <a:lnTo>
                    <a:pt x="19727" y="1172456"/>
                  </a:lnTo>
                  <a:lnTo>
                    <a:pt x="11026" y="1128807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80882" y="242911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9816" y="6429364"/>
            <a:ext cx="18097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2739" y="6578019"/>
            <a:ext cx="263017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5513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5543" y="90170"/>
            <a:ext cx="730250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Lessons</a:t>
            </a:r>
            <a:r>
              <a:rPr spc="-10" dirty="0"/>
              <a:t> </a:t>
            </a:r>
            <a:r>
              <a:rPr spc="-5" dirty="0"/>
              <a:t>Learned</a:t>
            </a:r>
            <a:r>
              <a:rPr spc="-10" dirty="0"/>
              <a:t> </a:t>
            </a:r>
            <a:r>
              <a:rPr dirty="0"/>
              <a:t>about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9940" y="1125220"/>
            <a:ext cx="7994650" cy="46304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marR="79375" indent="-342900">
              <a:lnSpc>
                <a:spcPct val="101200"/>
              </a:lnSpc>
              <a:spcBef>
                <a:spcPts val="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dirty="0">
                <a:latin typeface="Calibri"/>
                <a:cs typeface="Calibri"/>
              </a:rPr>
              <a:t> 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using</a:t>
            </a:r>
            <a:r>
              <a:rPr sz="2800" spc="-10" dirty="0">
                <a:latin typeface="Calibri"/>
                <a:cs typeface="Calibri"/>
              </a:rPr>
              <a:t> direct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0" dirty="0">
                <a:latin typeface="Calibri"/>
                <a:cs typeface="Calibri"/>
              </a:rPr>
              <a:t>indirect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approximate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chosen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20"/>
              </a:spcBef>
              <a:buFont typeface="Arial MT"/>
              <a:buChar char="•"/>
            </a:pPr>
            <a:endParaRPr sz="3750">
              <a:latin typeface="Calibri"/>
              <a:cs typeface="Calibri"/>
            </a:endParaRPr>
          </a:p>
          <a:p>
            <a:pPr marL="355600" marR="10795" indent="-342900">
              <a:lnSpc>
                <a:spcPct val="1012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approximation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search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through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5" dirty="0">
                <a:latin typeface="Calibri"/>
                <a:cs typeface="Calibri"/>
              </a:rPr>
              <a:t>space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hypotheses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(representations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functions)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1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355600" marR="5080" indent="-342900">
              <a:lnSpc>
                <a:spcPct val="997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learning methods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assume </a:t>
            </a: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hypothesis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(representation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languages)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and/or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techniques.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2740" y="6569510"/>
            <a:ext cx="18186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938" y="90170"/>
            <a:ext cx="733044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10" dirty="0">
                <a:latin typeface="Calibri"/>
                <a:cs typeface="Calibri"/>
              </a:rPr>
              <a:t>Various Kinds</a:t>
            </a:r>
            <a:endParaRPr b="1" spc="-15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6740" y="1404620"/>
            <a:ext cx="3855720" cy="397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spcBef>
                <a:spcPts val="4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Decision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induction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84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Logistic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755650" marR="5080" lvl="1" indent="-285750">
              <a:lnSpc>
                <a:spcPct val="79900"/>
              </a:lnSpc>
              <a:spcBef>
                <a:spcPts val="535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Support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machines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kernel </a:t>
            </a:r>
            <a:r>
              <a:rPr sz="2400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ensembles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5" dirty="0">
                <a:latin typeface="Calibri"/>
                <a:cs typeface="Calibri"/>
              </a:rPr>
              <a:t>Bayesian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5650" marR="79375" lvl="1" indent="-285750">
              <a:lnSpc>
                <a:spcPct val="79900"/>
              </a:lnSpc>
              <a:spcBef>
                <a:spcPts val="60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Neural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0941" y="1404620"/>
            <a:ext cx="3880485" cy="348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Calibri"/>
                <a:cs typeface="Calibri"/>
              </a:rPr>
              <a:t>Unsupervised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spcBef>
                <a:spcPts val="4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Clustering</a:t>
            </a:r>
            <a:endParaRPr sz="2400">
              <a:latin typeface="Calibri"/>
              <a:cs typeface="Calibri"/>
            </a:endParaRPr>
          </a:p>
          <a:p>
            <a:pPr marL="755650" marR="5080" lvl="1" indent="-755650" algn="r">
              <a:lnSpc>
                <a:spcPts val="284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Dimensionality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reduction</a:t>
            </a:r>
            <a:endParaRPr sz="2400">
              <a:latin typeface="Calibri"/>
              <a:cs typeface="Calibri"/>
            </a:endParaRPr>
          </a:p>
          <a:p>
            <a:pPr marL="342265" marR="50165" indent="-342265" algn="r">
              <a:lnSpc>
                <a:spcPts val="3320"/>
              </a:lnSpc>
              <a:buFont typeface="Arial MT"/>
              <a:buChar char="•"/>
              <a:tabLst>
                <a:tab pos="342265" algn="l"/>
                <a:tab pos="355600" algn="l"/>
              </a:tabLst>
            </a:pPr>
            <a:r>
              <a:rPr sz="2800" b="1" spc="-15" dirty="0">
                <a:latin typeface="Calibri"/>
                <a:cs typeface="Calibri"/>
              </a:rPr>
              <a:t>Reinforcement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755650" marR="639445" lvl="1" indent="-285750">
              <a:lnSpc>
                <a:spcPct val="79900"/>
              </a:lnSpc>
              <a:spcBef>
                <a:spcPts val="615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35" dirty="0">
                <a:latin typeface="Calibri"/>
                <a:cs typeface="Calibri"/>
              </a:rPr>
              <a:t>Temporal </a:t>
            </a:r>
            <a:r>
              <a:rPr sz="2400" spc="-15" dirty="0">
                <a:latin typeface="Calibri"/>
                <a:cs typeface="Calibri"/>
              </a:rPr>
              <a:t>difference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Q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15" dirty="0">
                <a:latin typeface="Calibri"/>
                <a:cs typeface="Calibri"/>
              </a:rPr>
              <a:t>Evaluation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9816" y="6422072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36DB-E566-5590-DE55-F5C04420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apply Machine learning for CV tasks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A167C-5649-E151-08C4-C2F714FA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94050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1A82-76C8-526B-EAFC-D29CED41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/>
              <a:t>machine Learning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43916-0E36-8E03-2174-F116BDF93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51923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644" y="461010"/>
            <a:ext cx="6699250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What</a:t>
            </a:r>
            <a:r>
              <a:rPr spc="35" dirty="0"/>
              <a:t> </a:t>
            </a:r>
            <a:r>
              <a:rPr spc="-30" dirty="0"/>
              <a:t>matters</a:t>
            </a:r>
            <a:r>
              <a:rPr spc="-50" dirty="0"/>
              <a:t> </a:t>
            </a:r>
            <a:r>
              <a:rPr spc="20" dirty="0"/>
              <a:t>in</a:t>
            </a:r>
            <a:r>
              <a:rPr spc="-45" dirty="0"/>
              <a:t> </a:t>
            </a:r>
            <a:r>
              <a:rPr spc="10" dirty="0"/>
              <a:t>recognition?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576" y="1606931"/>
            <a:ext cx="7845425" cy="26638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marR="1082040" indent="-343535">
              <a:lnSpc>
                <a:spcPts val="3829"/>
              </a:lnSpc>
              <a:spcBef>
                <a:spcPts val="2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25" dirty="0">
                <a:latin typeface="Calibri"/>
                <a:cs typeface="Calibri"/>
              </a:rPr>
              <a:t>Machine</a:t>
            </a:r>
            <a:r>
              <a:rPr sz="3200" spc="-165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learning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methods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(e.g.,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linear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classification,</a:t>
            </a:r>
            <a:r>
              <a:rPr sz="3200" spc="-1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deep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learning)</a:t>
            </a:r>
            <a:endParaRPr sz="3200">
              <a:latin typeface="Calibri"/>
              <a:cs typeface="Calibri"/>
            </a:endParaRPr>
          </a:p>
          <a:p>
            <a:pPr marL="355600" marR="5080" indent="-343535">
              <a:lnSpc>
                <a:spcPts val="3829"/>
              </a:lnSpc>
              <a:spcBef>
                <a:spcPts val="8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Representation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(e.g.,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SIFT,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HoG,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deep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learned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features)</a:t>
            </a:r>
            <a:endParaRPr sz="3200">
              <a:latin typeface="Calibri"/>
              <a:cs typeface="Calibri"/>
            </a:endParaRPr>
          </a:p>
          <a:p>
            <a:pPr marL="355600" indent="-343535">
              <a:spcBef>
                <a:spcPts val="61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b="1" spc="5" dirty="0">
                <a:latin typeface="Calibri"/>
                <a:cs typeface="Calibri"/>
              </a:rPr>
              <a:t>Data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(e.g.,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PASCAL,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ImageNet,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COCO)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8874" y="195581"/>
            <a:ext cx="6327140" cy="1242695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8415" algn="ctr">
              <a:lnSpc>
                <a:spcPct val="100000"/>
              </a:lnSpc>
              <a:spcBef>
                <a:spcPts val="130"/>
              </a:spcBef>
            </a:pPr>
            <a:r>
              <a:rPr sz="3950" spc="-5" dirty="0"/>
              <a:t>Image</a:t>
            </a:r>
            <a:r>
              <a:rPr sz="3950" spc="90" dirty="0"/>
              <a:t> </a:t>
            </a:r>
            <a:r>
              <a:rPr sz="3950" dirty="0"/>
              <a:t>Classification:</a:t>
            </a:r>
            <a:endParaRPr sz="3950"/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3950" spc="15" dirty="0"/>
              <a:t>A </a:t>
            </a:r>
            <a:r>
              <a:rPr sz="3950" spc="-25" dirty="0"/>
              <a:t>core</a:t>
            </a:r>
            <a:r>
              <a:rPr sz="3950" spc="105" dirty="0"/>
              <a:t> </a:t>
            </a:r>
            <a:r>
              <a:rPr sz="3950" spc="-10" dirty="0"/>
              <a:t>task</a:t>
            </a:r>
            <a:r>
              <a:rPr sz="3950" spc="-5" dirty="0"/>
              <a:t> in</a:t>
            </a:r>
            <a:r>
              <a:rPr sz="3950" spc="5" dirty="0"/>
              <a:t> </a:t>
            </a:r>
            <a:r>
              <a:rPr sz="3950" spc="-5" dirty="0"/>
              <a:t>Computer</a:t>
            </a:r>
            <a:r>
              <a:rPr sz="3950" spc="175" dirty="0"/>
              <a:t> </a:t>
            </a:r>
            <a:r>
              <a:rPr sz="3950" spc="5" dirty="0"/>
              <a:t>Vision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2060576" y="1606931"/>
            <a:ext cx="6891655" cy="1003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42900" marR="5080" indent="-342900" algn="r">
              <a:lnSpc>
                <a:spcPts val="3835"/>
              </a:lnSpc>
              <a:spcBef>
                <a:spcPts val="130"/>
              </a:spcBef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3200" spc="15" dirty="0">
                <a:latin typeface="Calibri"/>
                <a:cs typeface="Calibri"/>
              </a:rPr>
              <a:t>Assume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given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discrete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labels,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e.g.</a:t>
            </a:r>
            <a:endParaRPr sz="3200">
              <a:latin typeface="Calibri"/>
              <a:cs typeface="Calibri"/>
            </a:endParaRPr>
          </a:p>
          <a:p>
            <a:pPr marR="10160" algn="r">
              <a:lnSpc>
                <a:spcPts val="3835"/>
              </a:lnSpc>
            </a:pPr>
            <a:r>
              <a:rPr sz="3200" spc="10" dirty="0">
                <a:latin typeface="Calibri"/>
                <a:cs typeface="Calibri"/>
              </a:rPr>
              <a:t>{cat,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dog,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cow,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apple,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tomato,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truck,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…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}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1681" y="3127828"/>
            <a:ext cx="7695416" cy="36539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7601" y="461010"/>
            <a:ext cx="5890260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Im</a:t>
            </a:r>
            <a:r>
              <a:rPr spc="-10" dirty="0"/>
              <a:t>a</a:t>
            </a:r>
            <a:r>
              <a:rPr spc="20" dirty="0"/>
              <a:t>g</a:t>
            </a:r>
            <a:r>
              <a:rPr spc="10" dirty="0"/>
              <a:t>e</a:t>
            </a:r>
            <a:r>
              <a:rPr spc="-45" dirty="0"/>
              <a:t> </a:t>
            </a:r>
            <a:r>
              <a:rPr spc="10" dirty="0"/>
              <a:t>c</a:t>
            </a:r>
            <a:r>
              <a:rPr spc="35" dirty="0"/>
              <a:t>l</a:t>
            </a:r>
            <a:r>
              <a:rPr spc="-10" dirty="0"/>
              <a:t>a</a:t>
            </a:r>
            <a:r>
              <a:rPr spc="5" dirty="0"/>
              <a:t>ss</a:t>
            </a:r>
            <a:r>
              <a:rPr spc="20" dirty="0"/>
              <a:t>i</a:t>
            </a:r>
            <a:r>
              <a:rPr dirty="0"/>
              <a:t>f</a:t>
            </a:r>
            <a:r>
              <a:rPr spc="35" dirty="0"/>
              <a:t>i</a:t>
            </a:r>
            <a:r>
              <a:rPr spc="10" dirty="0"/>
              <a:t>c</a:t>
            </a:r>
            <a:r>
              <a:rPr spc="-85" dirty="0"/>
              <a:t>a</a:t>
            </a:r>
            <a:r>
              <a:rPr spc="20" dirty="0"/>
              <a:t>t</a:t>
            </a:r>
            <a:r>
              <a:rPr spc="35" dirty="0"/>
              <a:t>i</a:t>
            </a:r>
            <a:r>
              <a:rPr spc="10" dirty="0"/>
              <a:t>o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10" dirty="0"/>
              <a:t>d</a:t>
            </a:r>
            <a:r>
              <a:rPr spc="-20" dirty="0"/>
              <a:t>e</a:t>
            </a:r>
            <a:r>
              <a:rPr spc="15" dirty="0"/>
              <a:t>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1952" y="4867306"/>
            <a:ext cx="7520940" cy="181863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395220">
              <a:spcBef>
                <a:spcPts val="305"/>
              </a:spcBef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https://cloud.google.com/vision/</a:t>
            </a:r>
            <a:endParaRPr sz="2400">
              <a:latin typeface="Calibri"/>
              <a:cs typeface="Calibri"/>
            </a:endParaRPr>
          </a:p>
          <a:p>
            <a:pPr marL="12700" marR="3929379">
              <a:lnSpc>
                <a:spcPct val="100800"/>
              </a:lnSpc>
              <a:spcBef>
                <a:spcPts val="140"/>
              </a:spcBef>
            </a:pPr>
            <a:r>
              <a:rPr spc="-5" dirty="0">
                <a:latin typeface="Calibri"/>
                <a:cs typeface="Calibri"/>
              </a:rPr>
              <a:t>See </a:t>
            </a:r>
            <a:r>
              <a:rPr spc="10" dirty="0">
                <a:latin typeface="Calibri"/>
                <a:cs typeface="Calibri"/>
              </a:rPr>
              <a:t>also: 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https://aws.amazon.com/rekognition/ </a:t>
            </a:r>
            <a:r>
              <a:rPr spc="-3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https://www.clarifai.com/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20"/>
              </a:spcBef>
            </a:pPr>
            <a:r>
              <a:rPr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https://azure.microsoft.com/en-us/services/cognitive-services/computer-vision/</a:t>
            </a:r>
            <a:endParaRPr>
              <a:latin typeface="Calibri"/>
              <a:cs typeface="Calibri"/>
            </a:endParaRPr>
          </a:p>
          <a:p>
            <a:pPr marL="165100">
              <a:spcBef>
                <a:spcPts val="20"/>
              </a:spcBef>
            </a:pPr>
            <a:r>
              <a:rPr dirty="0">
                <a:latin typeface="Calibri"/>
                <a:cs typeface="Calibri"/>
              </a:rPr>
              <a:t>…</a:t>
            </a:r>
            <a:endParaRPr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7100" y="1219201"/>
            <a:ext cx="525780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4765" y="461010"/>
            <a:ext cx="4531995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Image</a:t>
            </a:r>
            <a:r>
              <a:rPr spc="-114" dirty="0"/>
              <a:t> </a:t>
            </a:r>
            <a:r>
              <a:rPr spc="5" dirty="0"/>
              <a:t>Classification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1983" y="1803967"/>
            <a:ext cx="7938243" cy="41850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58227" y="6500178"/>
            <a:ext cx="240601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spc="5" dirty="0">
                <a:latin typeface="Arial MT"/>
                <a:cs typeface="Arial MT"/>
              </a:rPr>
              <a:t>Slides</a:t>
            </a:r>
            <a:r>
              <a:rPr sz="950" spc="65" dirty="0">
                <a:latin typeface="Arial MT"/>
                <a:cs typeface="Arial MT"/>
              </a:rPr>
              <a:t> </a:t>
            </a:r>
            <a:r>
              <a:rPr sz="950" spc="-15" dirty="0">
                <a:latin typeface="Arial MT"/>
                <a:cs typeface="Arial MT"/>
              </a:rPr>
              <a:t>from</a:t>
            </a:r>
            <a:r>
              <a:rPr sz="950" spc="114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Andrej</a:t>
            </a:r>
            <a:r>
              <a:rPr sz="950" spc="1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Karpathy</a:t>
            </a:r>
            <a:r>
              <a:rPr sz="950" spc="150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and</a:t>
            </a:r>
            <a:r>
              <a:rPr sz="950" spc="15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Fei-Fei</a:t>
            </a:r>
            <a:r>
              <a:rPr sz="950" spc="190" dirty="0">
                <a:latin typeface="Arial MT"/>
                <a:cs typeface="Arial MT"/>
              </a:rPr>
              <a:t> </a:t>
            </a:r>
            <a:r>
              <a:rPr sz="950" spc="-15" dirty="0">
                <a:latin typeface="Arial MT"/>
                <a:cs typeface="Arial MT"/>
              </a:rPr>
              <a:t>Li</a:t>
            </a:r>
            <a:endParaRPr sz="950">
              <a:latin typeface="Arial MT"/>
              <a:cs typeface="Arial MT"/>
            </a:endParaRPr>
          </a:p>
          <a:p>
            <a:pPr marL="12700">
              <a:spcBef>
                <a:spcPts val="60"/>
              </a:spcBef>
            </a:pPr>
            <a:r>
              <a:rPr sz="950" spc="5" dirty="0">
                <a:latin typeface="Arial MT"/>
                <a:cs typeface="Arial MT"/>
                <a:hlinkClick r:id="rId3"/>
              </a:rPr>
              <a:t>http://vision.stanford.edu/teaching/cs231n/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645" y="461010"/>
            <a:ext cx="6704965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Im</a:t>
            </a:r>
            <a:r>
              <a:rPr spc="-15" dirty="0"/>
              <a:t>a</a:t>
            </a:r>
            <a:r>
              <a:rPr spc="20" dirty="0"/>
              <a:t>g</a:t>
            </a:r>
            <a:r>
              <a:rPr spc="10" dirty="0"/>
              <a:t>e</a:t>
            </a:r>
            <a:r>
              <a:rPr spc="-45" dirty="0"/>
              <a:t> </a:t>
            </a:r>
            <a:r>
              <a:rPr spc="-25" dirty="0"/>
              <a:t>C</a:t>
            </a:r>
            <a:r>
              <a:rPr spc="30" dirty="0"/>
              <a:t>l</a:t>
            </a:r>
            <a:r>
              <a:rPr spc="-10" dirty="0"/>
              <a:t>a</a:t>
            </a:r>
            <a:r>
              <a:rPr spc="5" dirty="0"/>
              <a:t>ss</a:t>
            </a:r>
            <a:r>
              <a:rPr spc="20" dirty="0"/>
              <a:t>i</a:t>
            </a:r>
            <a:r>
              <a:rPr dirty="0"/>
              <a:t>f</a:t>
            </a:r>
            <a:r>
              <a:rPr spc="30" dirty="0"/>
              <a:t>i</a:t>
            </a:r>
            <a:r>
              <a:rPr spc="10" dirty="0"/>
              <a:t>c</a:t>
            </a:r>
            <a:r>
              <a:rPr spc="-85" dirty="0"/>
              <a:t>a</a:t>
            </a:r>
            <a:r>
              <a:rPr spc="20" dirty="0"/>
              <a:t>t</a:t>
            </a:r>
            <a:r>
              <a:rPr spc="30" dirty="0"/>
              <a:t>i</a:t>
            </a:r>
            <a:r>
              <a:rPr spc="10" dirty="0"/>
              <a:t>on</a:t>
            </a:r>
            <a:r>
              <a:rPr spc="5" dirty="0"/>
              <a:t>:</a:t>
            </a:r>
            <a:r>
              <a:rPr spc="-240" dirty="0"/>
              <a:t> </a:t>
            </a:r>
            <a:r>
              <a:rPr spc="-25" dirty="0"/>
              <a:t>P</a:t>
            </a:r>
            <a:r>
              <a:rPr spc="-35" dirty="0"/>
              <a:t>r</a:t>
            </a:r>
            <a:r>
              <a:rPr spc="10" dirty="0"/>
              <a:t>ob</a:t>
            </a:r>
            <a:r>
              <a:rPr spc="25" dirty="0"/>
              <a:t>l</a:t>
            </a:r>
            <a:r>
              <a:rPr spc="-15" dirty="0"/>
              <a:t>e</a:t>
            </a:r>
            <a:r>
              <a:rPr spc="20" dirty="0"/>
              <a:t>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828801"/>
            <a:ext cx="6858000" cy="4791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E8FA-B429-4AD3-99C0-C15E59F2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E1EE-E372-572E-5AA5-D6E0AEDF0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CMR10"/>
              </a:rPr>
              <a:t>For many problems, it’s difficult to program the correct behavior by hand</a:t>
            </a:r>
          </a:p>
          <a:p>
            <a:pPr lvl="1"/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recognizing people and objects </a:t>
            </a:r>
          </a:p>
          <a:p>
            <a:pPr lvl="1"/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understanding human speech</a:t>
            </a:r>
          </a:p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CMR10"/>
              </a:rPr>
              <a:t>Machine learning approach: program an algorithm to automatically learn from data, or experience</a:t>
            </a:r>
            <a:endParaRPr lang="en-PK" sz="4800" dirty="0"/>
          </a:p>
        </p:txBody>
      </p:sp>
    </p:spTree>
    <p:extLst>
      <p:ext uri="{BB962C8B-B14F-4D97-AF65-F5344CB8AC3E}">
        <p14:creationId xmlns:p14="http://schemas.microsoft.com/office/powerpoint/2010/main" val="1822550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4207" y="1101050"/>
            <a:ext cx="8546592" cy="419336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143" y="1491147"/>
            <a:ext cx="6925056" cy="389395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26785" y="6551931"/>
            <a:ext cx="4498975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50" spc="15" dirty="0">
                <a:latin typeface="Calibri"/>
                <a:cs typeface="Calibri"/>
              </a:rPr>
              <a:t>Slide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credit: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Fei-Fei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Li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&amp;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Justin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Johnson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&amp;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Serena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spc="-35" dirty="0">
                <a:latin typeface="Calibri"/>
                <a:cs typeface="Calibri"/>
              </a:rPr>
              <a:t>Yeung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1501" y="3236322"/>
            <a:ext cx="6673206" cy="34241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5309" y="461010"/>
            <a:ext cx="4962525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Data-driven</a:t>
            </a:r>
            <a:r>
              <a:rPr spc="-100" dirty="0"/>
              <a:t> </a:t>
            </a:r>
            <a:r>
              <a:rPr dirty="0"/>
              <a:t>approach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0576" y="1517937"/>
            <a:ext cx="6957695" cy="162750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5600" indent="-343535">
              <a:spcBef>
                <a:spcPts val="45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5" dirty="0">
                <a:latin typeface="Calibri"/>
                <a:cs typeface="Calibri"/>
              </a:rPr>
              <a:t>Collect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database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of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images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with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labels</a:t>
            </a:r>
            <a:endParaRPr sz="3200">
              <a:latin typeface="Calibri"/>
              <a:cs typeface="Calibri"/>
            </a:endParaRPr>
          </a:p>
          <a:p>
            <a:pPr marL="355600" indent="-343535">
              <a:spcBef>
                <a:spcPts val="3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25" dirty="0">
                <a:latin typeface="Calibri"/>
                <a:cs typeface="Calibri"/>
              </a:rPr>
              <a:t>Use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ML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to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train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25" dirty="0">
                <a:latin typeface="Calibri"/>
                <a:cs typeface="Calibri"/>
              </a:rPr>
              <a:t>an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image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classifier</a:t>
            </a:r>
            <a:endParaRPr sz="3200">
              <a:latin typeface="Calibri"/>
              <a:cs typeface="Calibri"/>
            </a:endParaRPr>
          </a:p>
          <a:p>
            <a:pPr marL="355600" indent="-343535">
              <a:spcBef>
                <a:spcPts val="3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Evaluate</a:t>
            </a:r>
            <a:r>
              <a:rPr sz="3200" spc="-17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the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classifier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25" dirty="0">
                <a:latin typeface="Calibri"/>
                <a:cs typeface="Calibri"/>
              </a:rPr>
              <a:t>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test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images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8227" y="6500178"/>
            <a:ext cx="240601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spc="5" dirty="0">
                <a:latin typeface="Arial MT"/>
                <a:cs typeface="Arial MT"/>
              </a:rPr>
              <a:t>Slides</a:t>
            </a:r>
            <a:r>
              <a:rPr sz="950" spc="65" dirty="0">
                <a:latin typeface="Arial MT"/>
                <a:cs typeface="Arial MT"/>
              </a:rPr>
              <a:t> </a:t>
            </a:r>
            <a:r>
              <a:rPr sz="950" spc="-15" dirty="0">
                <a:latin typeface="Arial MT"/>
                <a:cs typeface="Arial MT"/>
              </a:rPr>
              <a:t>from</a:t>
            </a:r>
            <a:r>
              <a:rPr sz="950" spc="114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Andrej</a:t>
            </a:r>
            <a:r>
              <a:rPr sz="950" spc="1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Karpathy</a:t>
            </a:r>
            <a:r>
              <a:rPr sz="950" spc="150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and</a:t>
            </a:r>
            <a:r>
              <a:rPr sz="950" spc="15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Fei-Fei</a:t>
            </a:r>
            <a:r>
              <a:rPr sz="950" spc="190" dirty="0">
                <a:latin typeface="Arial MT"/>
                <a:cs typeface="Arial MT"/>
              </a:rPr>
              <a:t> </a:t>
            </a:r>
            <a:r>
              <a:rPr sz="950" spc="-15" dirty="0">
                <a:latin typeface="Arial MT"/>
                <a:cs typeface="Arial MT"/>
              </a:rPr>
              <a:t>Li</a:t>
            </a:r>
            <a:endParaRPr sz="950">
              <a:latin typeface="Arial MT"/>
              <a:cs typeface="Arial MT"/>
            </a:endParaRPr>
          </a:p>
          <a:p>
            <a:pPr marL="12700">
              <a:spcBef>
                <a:spcPts val="60"/>
              </a:spcBef>
            </a:pPr>
            <a:r>
              <a:rPr sz="950" spc="5" dirty="0">
                <a:latin typeface="Arial MT"/>
                <a:cs typeface="Arial MT"/>
                <a:hlinkClick r:id="rId3"/>
              </a:rPr>
              <a:t>http://vision.stanford.edu/teaching/cs231n/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5309" y="461010"/>
            <a:ext cx="4962525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Data-driven</a:t>
            </a:r>
            <a:r>
              <a:rPr spc="-100" dirty="0"/>
              <a:t> </a:t>
            </a:r>
            <a:r>
              <a:rPr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576" y="1517937"/>
            <a:ext cx="6957695" cy="162750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5600" indent="-343535">
              <a:spcBef>
                <a:spcPts val="45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5" dirty="0">
                <a:latin typeface="Calibri"/>
                <a:cs typeface="Calibri"/>
              </a:rPr>
              <a:t>Collect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database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of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images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with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labels</a:t>
            </a:r>
            <a:endParaRPr sz="3200">
              <a:latin typeface="Calibri"/>
              <a:cs typeface="Calibri"/>
            </a:endParaRPr>
          </a:p>
          <a:p>
            <a:pPr marL="355600" indent="-343535">
              <a:spcBef>
                <a:spcPts val="3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25" dirty="0">
                <a:latin typeface="Calibri"/>
                <a:cs typeface="Calibri"/>
              </a:rPr>
              <a:t>Use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ML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to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train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25" dirty="0">
                <a:latin typeface="Calibri"/>
                <a:cs typeface="Calibri"/>
              </a:rPr>
              <a:t>an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image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classifier</a:t>
            </a:r>
            <a:endParaRPr sz="3200">
              <a:latin typeface="Calibri"/>
              <a:cs typeface="Calibri"/>
            </a:endParaRPr>
          </a:p>
          <a:p>
            <a:pPr marL="355600" indent="-343535">
              <a:spcBef>
                <a:spcPts val="3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Evaluate</a:t>
            </a:r>
            <a:r>
              <a:rPr sz="3200" spc="-17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the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classifier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25" dirty="0">
                <a:latin typeface="Calibri"/>
                <a:cs typeface="Calibri"/>
              </a:rPr>
              <a:t>on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test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images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800" y="3657600"/>
            <a:ext cx="6337300" cy="2019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58227" y="6500178"/>
            <a:ext cx="240601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spc="5" dirty="0">
                <a:latin typeface="Arial MT"/>
                <a:cs typeface="Arial MT"/>
              </a:rPr>
              <a:t>Slides</a:t>
            </a:r>
            <a:r>
              <a:rPr sz="950" spc="65" dirty="0">
                <a:latin typeface="Arial MT"/>
                <a:cs typeface="Arial MT"/>
              </a:rPr>
              <a:t> </a:t>
            </a:r>
            <a:r>
              <a:rPr sz="950" spc="-15" dirty="0">
                <a:latin typeface="Arial MT"/>
                <a:cs typeface="Arial MT"/>
              </a:rPr>
              <a:t>from</a:t>
            </a:r>
            <a:r>
              <a:rPr sz="950" spc="114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Andrej</a:t>
            </a:r>
            <a:r>
              <a:rPr sz="950" spc="1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Karpathy</a:t>
            </a:r>
            <a:r>
              <a:rPr sz="950" spc="150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and</a:t>
            </a:r>
            <a:r>
              <a:rPr sz="950" spc="15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Fei-Fei</a:t>
            </a:r>
            <a:r>
              <a:rPr sz="950" spc="190" dirty="0">
                <a:latin typeface="Arial MT"/>
                <a:cs typeface="Arial MT"/>
              </a:rPr>
              <a:t> </a:t>
            </a:r>
            <a:r>
              <a:rPr sz="950" spc="-15" dirty="0">
                <a:latin typeface="Arial MT"/>
                <a:cs typeface="Arial MT"/>
              </a:rPr>
              <a:t>Li</a:t>
            </a:r>
            <a:endParaRPr sz="950">
              <a:latin typeface="Arial MT"/>
              <a:cs typeface="Arial MT"/>
            </a:endParaRPr>
          </a:p>
          <a:p>
            <a:pPr marL="12700">
              <a:spcBef>
                <a:spcPts val="60"/>
              </a:spcBef>
            </a:pPr>
            <a:r>
              <a:rPr sz="950" spc="5" dirty="0">
                <a:latin typeface="Arial MT"/>
                <a:cs typeface="Arial MT"/>
                <a:hlinkClick r:id="rId3"/>
              </a:rPr>
              <a:t>http://vision.stanford.edu/teaching/cs231n/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9196" y="1066798"/>
            <a:ext cx="9123680" cy="5676900"/>
            <a:chOff x="35196" y="1066798"/>
            <a:chExt cx="9123680" cy="5676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96" y="1066798"/>
              <a:ext cx="9066568" cy="56769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962" y="4729162"/>
              <a:ext cx="9063355" cy="1752600"/>
            </a:xfrm>
            <a:custGeom>
              <a:avLst/>
              <a:gdLst/>
              <a:ahLst/>
              <a:cxnLst/>
              <a:rect l="l" t="t" r="r" b="b"/>
              <a:pathLst>
                <a:path w="9063355" h="1752600">
                  <a:moveTo>
                    <a:pt x="0" y="1752600"/>
                  </a:moveTo>
                  <a:lnTo>
                    <a:pt x="9063037" y="1752600"/>
                  </a:lnTo>
                  <a:lnTo>
                    <a:pt x="9063037" y="0"/>
                  </a:lnTo>
                  <a:lnTo>
                    <a:pt x="0" y="0"/>
                  </a:lnTo>
                  <a:lnTo>
                    <a:pt x="0" y="1752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" y="6467474"/>
              <a:ext cx="9063355" cy="28575"/>
            </a:xfrm>
            <a:custGeom>
              <a:avLst/>
              <a:gdLst/>
              <a:ahLst/>
              <a:cxnLst/>
              <a:rect l="l" t="t" r="r" b="b"/>
              <a:pathLst>
                <a:path w="9063355" h="28575">
                  <a:moveTo>
                    <a:pt x="0" y="28575"/>
                  </a:moveTo>
                  <a:lnTo>
                    <a:pt x="9063037" y="28575"/>
                  </a:lnTo>
                  <a:lnTo>
                    <a:pt x="9063037" y="0"/>
                  </a:lnTo>
                  <a:lnTo>
                    <a:pt x="0" y="0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962" y="4729162"/>
              <a:ext cx="9063355" cy="1752600"/>
            </a:xfrm>
            <a:custGeom>
              <a:avLst/>
              <a:gdLst/>
              <a:ahLst/>
              <a:cxnLst/>
              <a:rect l="l" t="t" r="r" b="b"/>
              <a:pathLst>
                <a:path w="9063355" h="1752600">
                  <a:moveTo>
                    <a:pt x="9063037" y="0"/>
                  </a:moveTo>
                  <a:lnTo>
                    <a:pt x="0" y="0"/>
                  </a:lnTo>
                  <a:lnTo>
                    <a:pt x="0" y="175260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9196" y="1066798"/>
            <a:ext cx="9066568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2195" y="461010"/>
            <a:ext cx="4016375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576" y="1517650"/>
            <a:ext cx="7875905" cy="454469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55600" indent="-343535">
              <a:spcBef>
                <a:spcPts val="83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W</a:t>
            </a:r>
            <a:r>
              <a:rPr sz="3200" spc="40" dirty="0">
                <a:latin typeface="Calibri"/>
                <a:cs typeface="Calibri"/>
              </a:rPr>
              <a:t>ha</a:t>
            </a:r>
            <a:r>
              <a:rPr sz="3200" spc="1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</a:t>
            </a:r>
            <a:r>
              <a:rPr sz="3200" spc="40" dirty="0">
                <a:latin typeface="Calibri"/>
                <a:cs typeface="Calibri"/>
              </a:rPr>
              <a:t>h</a:t>
            </a:r>
            <a:r>
              <a:rPr sz="3200" spc="10" dirty="0">
                <a:latin typeface="Calibri"/>
                <a:cs typeface="Calibri"/>
              </a:rPr>
              <a:t>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15" dirty="0">
                <a:latin typeface="Calibri"/>
                <a:cs typeface="Calibri"/>
              </a:rPr>
              <a:t>b</a:t>
            </a:r>
            <a:r>
              <a:rPr sz="3200" b="1" spc="3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s</a:t>
            </a:r>
            <a:r>
              <a:rPr sz="3200" b="1" spc="10" dirty="0">
                <a:latin typeface="Calibri"/>
                <a:cs typeface="Calibri"/>
              </a:rPr>
              <a:t>t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15" dirty="0">
                <a:latin typeface="Calibri"/>
                <a:cs typeface="Calibri"/>
              </a:rPr>
              <a:t>d</a:t>
            </a:r>
            <a:r>
              <a:rPr sz="3200" b="1" spc="25" dirty="0">
                <a:latin typeface="Calibri"/>
                <a:cs typeface="Calibri"/>
              </a:rPr>
              <a:t>i</a:t>
            </a:r>
            <a:r>
              <a:rPr sz="3200" b="1" dirty="0">
                <a:latin typeface="Calibri"/>
                <a:cs typeface="Calibri"/>
              </a:rPr>
              <a:t>s</a:t>
            </a:r>
            <a:r>
              <a:rPr sz="3200" b="1" spc="10" dirty="0">
                <a:latin typeface="Calibri"/>
                <a:cs typeface="Calibri"/>
              </a:rPr>
              <a:t>t</a:t>
            </a:r>
            <a:r>
              <a:rPr sz="3200" b="1" spc="-5" dirty="0">
                <a:latin typeface="Calibri"/>
                <a:cs typeface="Calibri"/>
              </a:rPr>
              <a:t>a</a:t>
            </a:r>
            <a:r>
              <a:rPr sz="3200" b="1" spc="10" dirty="0">
                <a:latin typeface="Calibri"/>
                <a:cs typeface="Calibri"/>
              </a:rPr>
              <a:t>nce</a:t>
            </a:r>
            <a:r>
              <a:rPr sz="3200" b="1" spc="-1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</a:t>
            </a:r>
            <a:r>
              <a:rPr sz="3200" spc="15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40" dirty="0">
                <a:latin typeface="Calibri"/>
                <a:cs typeface="Calibri"/>
              </a:rPr>
              <a:t>u</a:t>
            </a:r>
            <a:r>
              <a:rPr sz="3200" spc="1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  <a:p>
            <a:pPr marL="355600" indent="-343535">
              <a:spcBef>
                <a:spcPts val="74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20" dirty="0">
                <a:latin typeface="Calibri"/>
                <a:cs typeface="Calibri"/>
              </a:rPr>
              <a:t>What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is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b="1" spc="10" dirty="0">
                <a:latin typeface="Calibri"/>
                <a:cs typeface="Calibri"/>
              </a:rPr>
              <a:t>best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value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of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10" dirty="0">
                <a:latin typeface="Calibri"/>
                <a:cs typeface="Calibri"/>
              </a:rPr>
              <a:t>k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to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use?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2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marR="407034" indent="-343535"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10" dirty="0">
                <a:latin typeface="Calibri"/>
                <a:cs typeface="Calibri"/>
              </a:rPr>
              <a:t>These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are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hyperparameters</a:t>
            </a:r>
            <a:r>
              <a:rPr sz="3200" spc="-15" dirty="0">
                <a:latin typeface="Calibri"/>
                <a:cs typeface="Calibri"/>
              </a:rPr>
              <a:t>: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choices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30" dirty="0">
                <a:latin typeface="Calibri"/>
                <a:cs typeface="Calibri"/>
              </a:rPr>
              <a:t>about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the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algorithm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that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we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rather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than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learn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20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3535"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25" dirty="0">
                <a:latin typeface="Calibri"/>
                <a:cs typeface="Calibri"/>
              </a:rPr>
              <a:t>How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25" dirty="0">
                <a:latin typeface="Calibri"/>
                <a:cs typeface="Calibri"/>
              </a:rPr>
              <a:t>do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we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set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them?</a:t>
            </a:r>
            <a:endParaRPr sz="3200">
              <a:latin typeface="Calibri"/>
              <a:cs typeface="Calibri"/>
            </a:endParaRPr>
          </a:p>
          <a:p>
            <a:pPr marL="469900">
              <a:spcBef>
                <a:spcPts val="815"/>
              </a:spcBef>
            </a:pPr>
            <a:r>
              <a:rPr sz="2750" spc="15" dirty="0">
                <a:latin typeface="Arial MT"/>
                <a:cs typeface="Arial MT"/>
              </a:rPr>
              <a:t>–</a:t>
            </a:r>
            <a:r>
              <a:rPr sz="2750" spc="-65" dirty="0">
                <a:latin typeface="Arial MT"/>
                <a:cs typeface="Arial MT"/>
              </a:rPr>
              <a:t> </a:t>
            </a:r>
            <a:r>
              <a:rPr sz="2750" spc="15" dirty="0">
                <a:latin typeface="Calibri"/>
                <a:cs typeface="Calibri"/>
              </a:rPr>
              <a:t>One </a:t>
            </a:r>
            <a:r>
              <a:rPr sz="2750" dirty="0">
                <a:latin typeface="Calibri"/>
                <a:cs typeface="Calibri"/>
              </a:rPr>
              <a:t>option:</a:t>
            </a:r>
            <a:r>
              <a:rPr sz="2750" spc="13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try</a:t>
            </a:r>
            <a:r>
              <a:rPr sz="2750" spc="7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them</a:t>
            </a:r>
            <a:r>
              <a:rPr sz="2750" spc="15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all</a:t>
            </a:r>
            <a:r>
              <a:rPr sz="2750" spc="8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and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see</a:t>
            </a:r>
            <a:r>
              <a:rPr sz="2750" spc="16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what</a:t>
            </a:r>
            <a:r>
              <a:rPr sz="2750" spc="2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works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15" dirty="0">
                <a:latin typeface="Calibri"/>
                <a:cs typeface="Calibri"/>
              </a:rPr>
              <a:t>best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896" y="1100882"/>
            <a:ext cx="7833359" cy="167497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895" y="1100882"/>
            <a:ext cx="8040624" cy="167497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2704" y="1101047"/>
            <a:ext cx="8052816" cy="29316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E266-2D9B-DB6F-41D5-A4DCEBBB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BD85-03A3-92C6-6AEF-387D24A2B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CMR10"/>
              </a:rPr>
              <a:t>Why might you want to use a learning algorithm?</a:t>
            </a:r>
          </a:p>
          <a:p>
            <a:pPr lvl="1"/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hard to code up a solution by hand (e.g. vision, speech)</a:t>
            </a:r>
          </a:p>
          <a:p>
            <a:pPr lvl="1"/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system needs to adapt to a changing environment (e.g. spam</a:t>
            </a:r>
          </a:p>
          <a:p>
            <a:pPr lvl="1"/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detection)</a:t>
            </a:r>
          </a:p>
          <a:p>
            <a:pPr lvl="1"/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want the system to perform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TI10"/>
              </a:rPr>
              <a:t>better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than the human programmers</a:t>
            </a:r>
          </a:p>
          <a:p>
            <a:pPr lvl="1"/>
            <a:r>
              <a:rPr lang="en-US" sz="2800" b="0" i="0" u="none" strike="noStrike" baseline="0" dirty="0">
                <a:solidFill>
                  <a:srgbClr val="000000"/>
                </a:solidFill>
                <a:latin typeface="CMR10"/>
              </a:rPr>
              <a:t>privacy/fairness (e.g. ranking search results)</a:t>
            </a:r>
            <a:endParaRPr lang="en-PK" sz="4400" dirty="0"/>
          </a:p>
        </p:txBody>
      </p:sp>
    </p:spTree>
    <p:extLst>
      <p:ext uri="{BB962C8B-B14F-4D97-AF65-F5344CB8AC3E}">
        <p14:creationId xmlns:p14="http://schemas.microsoft.com/office/powerpoint/2010/main" val="1577138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2704" y="1101047"/>
            <a:ext cx="8357616" cy="293166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2704" y="1100882"/>
            <a:ext cx="8357616" cy="419657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1100882"/>
            <a:ext cx="7808976" cy="400166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560" y="500443"/>
            <a:ext cx="7802245" cy="63246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5" dirty="0"/>
              <a:t>Recap:</a:t>
            </a:r>
            <a:r>
              <a:rPr sz="3950" spc="60" dirty="0"/>
              <a:t> </a:t>
            </a:r>
            <a:r>
              <a:rPr sz="3950" spc="15" dirty="0"/>
              <a:t>How</a:t>
            </a:r>
            <a:r>
              <a:rPr sz="3950" spc="75" dirty="0"/>
              <a:t> </a:t>
            </a:r>
            <a:r>
              <a:rPr sz="3950" spc="-20" dirty="0"/>
              <a:t>to</a:t>
            </a:r>
            <a:r>
              <a:rPr sz="3950" spc="-15" dirty="0"/>
              <a:t> </a:t>
            </a:r>
            <a:r>
              <a:rPr sz="3950" dirty="0"/>
              <a:t>pick</a:t>
            </a:r>
            <a:r>
              <a:rPr sz="3950" spc="60" dirty="0"/>
              <a:t> </a:t>
            </a:r>
            <a:r>
              <a:rPr sz="3950" spc="-20" dirty="0"/>
              <a:t>hyperparameters?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2060576" y="1503197"/>
            <a:ext cx="6039485" cy="392176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42900" marR="3422650" indent="-342900" algn="r">
              <a:spcBef>
                <a:spcPts val="944"/>
              </a:spcBef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3200" spc="35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et</a:t>
            </a:r>
            <a:r>
              <a:rPr sz="3200" spc="40" dirty="0">
                <a:latin typeface="Calibri"/>
                <a:cs typeface="Calibri"/>
              </a:rPr>
              <a:t>h</a:t>
            </a:r>
            <a:r>
              <a:rPr sz="3200" spc="35" dirty="0">
                <a:latin typeface="Calibri"/>
                <a:cs typeface="Calibri"/>
              </a:rPr>
              <a:t>o</a:t>
            </a:r>
            <a:r>
              <a:rPr sz="3200" spc="40" dirty="0">
                <a:latin typeface="Calibri"/>
                <a:cs typeface="Calibri"/>
              </a:rPr>
              <a:t>d</a:t>
            </a:r>
            <a:r>
              <a:rPr sz="3200" spc="3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spc="4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10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  <a:p>
            <a:pPr marL="286385" marR="3325495" lvl="1" indent="-286385" algn="r">
              <a:spcBef>
                <a:spcPts val="740"/>
              </a:spcBef>
              <a:buFont typeface="Arial MT"/>
              <a:buChar char="–"/>
              <a:tabLst>
                <a:tab pos="286385" algn="l"/>
              </a:tabLst>
            </a:pPr>
            <a:r>
              <a:rPr sz="2750" spc="-40" dirty="0">
                <a:latin typeface="Calibri"/>
                <a:cs typeface="Calibri"/>
              </a:rPr>
              <a:t>Train</a:t>
            </a:r>
            <a:r>
              <a:rPr sz="2750" spc="7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and </a:t>
            </a:r>
            <a:r>
              <a:rPr sz="2750" spc="-15" dirty="0">
                <a:latin typeface="Calibri"/>
                <a:cs typeface="Calibri"/>
              </a:rPr>
              <a:t>test</a:t>
            </a:r>
            <a:endParaRPr sz="2750">
              <a:latin typeface="Calibri"/>
              <a:cs typeface="Calibri"/>
            </a:endParaRPr>
          </a:p>
          <a:p>
            <a:pPr marL="756285" lvl="1" indent="-286385">
              <a:spcBef>
                <a:spcPts val="755"/>
              </a:spcBef>
              <a:buFont typeface="Arial MT"/>
              <a:buChar char="–"/>
              <a:tabLst>
                <a:tab pos="756285" algn="l"/>
              </a:tabLst>
            </a:pPr>
            <a:r>
              <a:rPr sz="2750" spc="-40" dirty="0">
                <a:latin typeface="Calibri"/>
                <a:cs typeface="Calibri"/>
              </a:rPr>
              <a:t>Train,</a:t>
            </a:r>
            <a:r>
              <a:rPr sz="2750" spc="100" dirty="0">
                <a:latin typeface="Calibri"/>
                <a:cs typeface="Calibri"/>
              </a:rPr>
              <a:t> </a:t>
            </a:r>
            <a:r>
              <a:rPr sz="2750" spc="-15" dirty="0">
                <a:latin typeface="Calibri"/>
                <a:cs typeface="Calibri"/>
              </a:rPr>
              <a:t>validate,</a:t>
            </a:r>
            <a:r>
              <a:rPr sz="2750" spc="175" dirty="0">
                <a:latin typeface="Calibri"/>
                <a:cs typeface="Calibri"/>
              </a:rPr>
              <a:t> </a:t>
            </a:r>
            <a:r>
              <a:rPr sz="2750" spc="-15" dirty="0">
                <a:latin typeface="Calibri"/>
                <a:cs typeface="Calibri"/>
              </a:rPr>
              <a:t>test</a:t>
            </a:r>
            <a:endParaRPr sz="2750">
              <a:latin typeface="Calibri"/>
              <a:cs typeface="Calibri"/>
            </a:endParaRPr>
          </a:p>
          <a:p>
            <a:pPr lvl="1">
              <a:spcBef>
                <a:spcPts val="50"/>
              </a:spcBef>
              <a:buFont typeface="Arial MT"/>
              <a:buChar char="–"/>
            </a:pPr>
            <a:endParaRPr sz="3900">
              <a:latin typeface="Calibri"/>
              <a:cs typeface="Calibri"/>
            </a:endParaRPr>
          </a:p>
          <a:p>
            <a:pPr marL="355600" indent="-343535"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215" dirty="0">
                <a:latin typeface="Calibri"/>
                <a:cs typeface="Calibri"/>
              </a:rPr>
              <a:t>T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35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in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35" dirty="0">
                <a:latin typeface="Calibri"/>
                <a:cs typeface="Calibri"/>
              </a:rPr>
              <a:t>o</a:t>
            </a:r>
            <a:r>
              <a:rPr sz="3200" spc="10" dirty="0">
                <a:latin typeface="Calibri"/>
                <a:cs typeface="Calibri"/>
              </a:rPr>
              <a:t>r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3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ri</a:t>
            </a:r>
            <a:r>
              <a:rPr sz="3200" spc="-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50" dirty="0">
                <a:latin typeface="Calibri"/>
                <a:cs typeface="Calibri"/>
              </a:rPr>
              <a:t>n</a:t>
            </a:r>
            <a:r>
              <a:rPr sz="3200" spc="35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spc="-1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</a:t>
            </a:r>
            <a:r>
              <a:rPr sz="3200" spc="35" dirty="0">
                <a:latin typeface="Calibri"/>
                <a:cs typeface="Calibri"/>
              </a:rPr>
              <a:t>o</a:t>
            </a:r>
            <a:r>
              <a:rPr sz="3200" spc="40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  <a:p>
            <a:pPr marL="355600" indent="-343535">
              <a:spcBef>
                <a:spcPts val="74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65" dirty="0">
                <a:latin typeface="Calibri"/>
                <a:cs typeface="Calibri"/>
              </a:rPr>
              <a:t>V</a:t>
            </a:r>
            <a:r>
              <a:rPr sz="3200" spc="35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spc="15" dirty="0">
                <a:latin typeface="Calibri"/>
                <a:cs typeface="Calibri"/>
              </a:rPr>
              <a:t>i</a:t>
            </a:r>
            <a:r>
              <a:rPr sz="3200" spc="35" dirty="0">
                <a:latin typeface="Calibri"/>
                <a:cs typeface="Calibri"/>
              </a:rPr>
              <a:t>da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spc="10" dirty="0">
                <a:latin typeface="Calibri"/>
                <a:cs typeface="Calibri"/>
              </a:rPr>
              <a:t>e</a:t>
            </a:r>
            <a:r>
              <a:rPr sz="3200" spc="-22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</a:t>
            </a:r>
            <a:r>
              <a:rPr sz="3200" spc="35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y</a:t>
            </a:r>
            <a:r>
              <a:rPr sz="3200" spc="35" dirty="0">
                <a:latin typeface="Calibri"/>
                <a:cs typeface="Calibri"/>
              </a:rPr>
              <a:t>p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r</a:t>
            </a:r>
            <a:r>
              <a:rPr sz="3200" spc="40" dirty="0">
                <a:latin typeface="Calibri"/>
                <a:cs typeface="Calibri"/>
              </a:rPr>
              <a:t>p</a:t>
            </a:r>
            <a:r>
              <a:rPr sz="3200" spc="35" dirty="0">
                <a:latin typeface="Calibri"/>
                <a:cs typeface="Calibri"/>
              </a:rPr>
              <a:t>a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3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mete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1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355600" indent="-343535">
              <a:spcBef>
                <a:spcPts val="81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70" dirty="0">
                <a:latin typeface="Calibri"/>
                <a:cs typeface="Calibri"/>
              </a:rPr>
              <a:t>Test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to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understand</a:t>
            </a:r>
            <a:r>
              <a:rPr sz="3200" spc="-1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generalizability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5670" y="461010"/>
            <a:ext cx="3750310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Linear</a:t>
            </a:r>
            <a:r>
              <a:rPr spc="-114" dirty="0"/>
              <a:t> </a:t>
            </a:r>
            <a:r>
              <a:rPr spc="5" dirty="0"/>
              <a:t>classifiers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072" y="1691723"/>
            <a:ext cx="7028687" cy="409791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5475" y="461010"/>
            <a:ext cx="3321050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Score</a:t>
            </a:r>
            <a:r>
              <a:rPr spc="-105" dirty="0"/>
              <a:t> </a:t>
            </a:r>
            <a:r>
              <a:rPr spc="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186" y="2050015"/>
            <a:ext cx="8877261" cy="34850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58227" y="6500178"/>
            <a:ext cx="240601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spc="5" dirty="0">
                <a:latin typeface="Arial MT"/>
                <a:cs typeface="Arial MT"/>
              </a:rPr>
              <a:t>Slides</a:t>
            </a:r>
            <a:r>
              <a:rPr sz="950" spc="65" dirty="0">
                <a:latin typeface="Arial MT"/>
                <a:cs typeface="Arial MT"/>
              </a:rPr>
              <a:t> </a:t>
            </a:r>
            <a:r>
              <a:rPr sz="950" spc="-15" dirty="0">
                <a:latin typeface="Arial MT"/>
                <a:cs typeface="Arial MT"/>
              </a:rPr>
              <a:t>from</a:t>
            </a:r>
            <a:r>
              <a:rPr sz="950" spc="114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Andrej</a:t>
            </a:r>
            <a:r>
              <a:rPr sz="950" spc="1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Karpathy</a:t>
            </a:r>
            <a:r>
              <a:rPr sz="950" spc="150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and</a:t>
            </a:r>
            <a:r>
              <a:rPr sz="950" spc="15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Fei-Fei</a:t>
            </a:r>
            <a:r>
              <a:rPr sz="950" spc="190" dirty="0">
                <a:latin typeface="Arial MT"/>
                <a:cs typeface="Arial MT"/>
              </a:rPr>
              <a:t> </a:t>
            </a:r>
            <a:r>
              <a:rPr sz="950" spc="-15" dirty="0">
                <a:latin typeface="Arial MT"/>
                <a:cs typeface="Arial MT"/>
              </a:rPr>
              <a:t>Li</a:t>
            </a:r>
            <a:endParaRPr sz="950">
              <a:latin typeface="Arial MT"/>
              <a:cs typeface="Arial MT"/>
            </a:endParaRPr>
          </a:p>
          <a:p>
            <a:pPr marL="12700">
              <a:spcBef>
                <a:spcPts val="60"/>
              </a:spcBef>
            </a:pPr>
            <a:r>
              <a:rPr sz="950" spc="5" dirty="0">
                <a:latin typeface="Arial MT"/>
                <a:cs typeface="Arial MT"/>
                <a:hlinkClick r:id="rId3"/>
              </a:rPr>
              <a:t>http://vision.stanford.edu/teaching/cs231n/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5671" y="461010"/>
            <a:ext cx="3750945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Score</a:t>
            </a:r>
            <a:r>
              <a:rPr spc="-70" dirty="0"/>
              <a:t> </a:t>
            </a:r>
            <a:r>
              <a:rPr spc="10" dirty="0"/>
              <a:t>function:</a:t>
            </a:r>
            <a:r>
              <a:rPr spc="-185" dirty="0"/>
              <a:t> </a:t>
            </a:r>
            <a:r>
              <a:rPr spc="5" dirty="0"/>
              <a:t>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4488" y="1838140"/>
            <a:ext cx="8399948" cy="388036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2503" y="500443"/>
            <a:ext cx="7712709" cy="63246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30" dirty="0"/>
              <a:t>Parametric</a:t>
            </a:r>
            <a:r>
              <a:rPr sz="3950" spc="265" dirty="0"/>
              <a:t> </a:t>
            </a:r>
            <a:r>
              <a:rPr sz="3950" spc="-15" dirty="0"/>
              <a:t>approach:</a:t>
            </a:r>
            <a:r>
              <a:rPr sz="3950" spc="220" dirty="0"/>
              <a:t> </a:t>
            </a:r>
            <a:r>
              <a:rPr sz="3950" spc="-10" dirty="0"/>
              <a:t>Linear</a:t>
            </a:r>
            <a:r>
              <a:rPr sz="3950" spc="120" dirty="0"/>
              <a:t> </a:t>
            </a:r>
            <a:r>
              <a:rPr sz="3950" spc="-5" dirty="0"/>
              <a:t>classifier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139" y="2346457"/>
            <a:ext cx="8036527" cy="324822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2503" y="500443"/>
            <a:ext cx="7712709" cy="63246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30" dirty="0"/>
              <a:t>Parametric</a:t>
            </a:r>
            <a:r>
              <a:rPr sz="3950" spc="265" dirty="0"/>
              <a:t> </a:t>
            </a:r>
            <a:r>
              <a:rPr sz="3950" spc="-15" dirty="0"/>
              <a:t>approach:</a:t>
            </a:r>
            <a:r>
              <a:rPr sz="3950" spc="220" dirty="0"/>
              <a:t> </a:t>
            </a:r>
            <a:r>
              <a:rPr sz="3950" spc="-10" dirty="0"/>
              <a:t>Linear</a:t>
            </a:r>
            <a:r>
              <a:rPr sz="3950" spc="120" dirty="0"/>
              <a:t> </a:t>
            </a:r>
            <a:r>
              <a:rPr sz="3950" spc="-5" dirty="0"/>
              <a:t>classifier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4022" y="2338939"/>
            <a:ext cx="8186683" cy="328672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1871" y="461010"/>
            <a:ext cx="3594735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Linear</a:t>
            </a:r>
            <a:r>
              <a:rPr spc="-130" dirty="0"/>
              <a:t> </a:t>
            </a:r>
            <a:r>
              <a:rPr spc="5" dirty="0"/>
              <a:t>Classifier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1892" y="1919908"/>
            <a:ext cx="8691540" cy="3670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37B2-D7D3-20F4-EE22-78AF123A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079-EEB1-F3E6-292C-1B6F6144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Nowadays, machine learning" is often brought up with  artificial intelligence" (AI)</a:t>
            </a:r>
          </a:p>
          <a:p>
            <a:pPr algn="l"/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AI does not always imply a learning-based system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Symbolic reasoning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 Rule-based system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Tree search</a:t>
            </a:r>
          </a:p>
          <a:p>
            <a:pPr algn="l"/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 Learning-based system </a:t>
            </a:r>
            <a:r>
              <a:rPr lang="en-US" sz="3200" dirty="0">
                <a:solidFill>
                  <a:srgbClr val="000000"/>
                </a:solidFill>
                <a:latin typeface="CMSY10"/>
              </a:rPr>
              <a:t>-&gt;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learned based on the data </a:t>
            </a:r>
            <a:r>
              <a:rPr lang="en-US" sz="3200" dirty="0">
                <a:solidFill>
                  <a:srgbClr val="000000"/>
                </a:solidFill>
                <a:latin typeface="CMSY10"/>
              </a:rPr>
              <a:t>-&gt;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MR10"/>
              </a:rPr>
              <a:t>more flexibility, good at solving pattern recognition problems.</a:t>
            </a:r>
            <a:endParaRPr lang="en-PK" sz="4400" dirty="0"/>
          </a:p>
        </p:txBody>
      </p:sp>
    </p:spTree>
    <p:extLst>
      <p:ext uri="{BB962C8B-B14F-4D97-AF65-F5344CB8AC3E}">
        <p14:creationId xmlns:p14="http://schemas.microsoft.com/office/powerpoint/2010/main" val="4255988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327" y="1587048"/>
            <a:ext cx="9008676" cy="41851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5035" y="461010"/>
            <a:ext cx="7833359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Interpretation:</a:t>
            </a:r>
            <a:r>
              <a:rPr spc="-114" dirty="0"/>
              <a:t> </a:t>
            </a:r>
            <a:r>
              <a:rPr spc="-55" dirty="0"/>
              <a:t>Template</a:t>
            </a:r>
            <a:r>
              <a:rPr spc="-65" dirty="0"/>
              <a:t> </a:t>
            </a:r>
            <a:r>
              <a:rPr spc="-5" dirty="0"/>
              <a:t>matching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933700"/>
            <a:ext cx="9144000" cy="9715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2601" y="5029201"/>
            <a:ext cx="4962525" cy="85124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4529" y="461010"/>
            <a:ext cx="5750560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Geometric</a:t>
            </a:r>
            <a:r>
              <a:rPr spc="-125" dirty="0"/>
              <a:t> </a:t>
            </a:r>
            <a:r>
              <a:rPr spc="-15" dirty="0"/>
              <a:t>Interpretation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3868" y="1552533"/>
            <a:ext cx="8904605" cy="5306060"/>
            <a:chOff x="239867" y="1552533"/>
            <a:chExt cx="8904605" cy="5306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867" y="1552533"/>
              <a:ext cx="7370607" cy="5235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1475" y="6057900"/>
              <a:ext cx="4962525" cy="800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992" y="302532"/>
            <a:ext cx="10515600" cy="69378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22225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Linear</a:t>
            </a:r>
            <a:r>
              <a:rPr spc="-114" dirty="0"/>
              <a:t> </a:t>
            </a:r>
            <a:r>
              <a:rPr spc="5" dirty="0"/>
              <a:t>classifiers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9492" y="920115"/>
            <a:ext cx="7759700" cy="100456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5600" marR="5080" indent="-343535">
              <a:lnSpc>
                <a:spcPts val="3829"/>
              </a:lnSpc>
              <a:spcBef>
                <a:spcPts val="24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20" dirty="0">
                <a:latin typeface="Calibri"/>
                <a:cs typeface="Calibri"/>
              </a:rPr>
              <a:t>Find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linear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function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(</a:t>
            </a:r>
            <a:r>
              <a:rPr sz="3200" i="1" spc="10" dirty="0">
                <a:latin typeface="Calibri"/>
                <a:cs typeface="Calibri"/>
              </a:rPr>
              <a:t>hyperplane</a:t>
            </a:r>
            <a:r>
              <a:rPr sz="3200" spc="10" dirty="0">
                <a:latin typeface="Calibri"/>
                <a:cs typeface="Calibri"/>
              </a:rPr>
              <a:t>)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to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separate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positive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spc="30" dirty="0">
                <a:latin typeface="Calibri"/>
                <a:cs typeface="Calibri"/>
              </a:rPr>
              <a:t>and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negative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examples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9342" y="2173119"/>
            <a:ext cx="1563370" cy="9518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">
              <a:spcBef>
                <a:spcPts val="865"/>
              </a:spcBef>
            </a:pPr>
            <a:r>
              <a:rPr sz="2400" b="1" spc="60" dirty="0">
                <a:latin typeface="Times New Roman"/>
                <a:cs typeface="Times New Roman"/>
              </a:rPr>
              <a:t>x</a:t>
            </a:r>
            <a:r>
              <a:rPr sz="2100" i="1" spc="7" baseline="-23809" dirty="0">
                <a:latin typeface="Times New Roman"/>
                <a:cs typeface="Times New Roman"/>
              </a:rPr>
              <a:t>i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-217" baseline="-23809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</a:t>
            </a:r>
            <a:r>
              <a:rPr sz="2400" spc="-330" dirty="0">
                <a:latin typeface="Times New Roman"/>
                <a:cs typeface="Times New Roman"/>
              </a:rPr>
              <a:t> </a:t>
            </a:r>
            <a:r>
              <a:rPr sz="2400" b="1" spc="3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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i="1" spc="25" dirty="0">
                <a:latin typeface="Times New Roman"/>
                <a:cs typeface="Times New Roman"/>
              </a:rPr>
              <a:t>b</a:t>
            </a:r>
            <a:r>
              <a:rPr sz="2400" i="1" spc="-13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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41910">
              <a:spcBef>
                <a:spcPts val="770"/>
              </a:spcBef>
            </a:pPr>
            <a:r>
              <a:rPr sz="2400" b="1" spc="65" dirty="0">
                <a:latin typeface="Times New Roman"/>
                <a:cs typeface="Times New Roman"/>
              </a:rPr>
              <a:t>x</a:t>
            </a:r>
            <a:r>
              <a:rPr sz="2100" i="1" spc="7" baseline="-23809" dirty="0">
                <a:latin typeface="Times New Roman"/>
                <a:cs typeface="Times New Roman"/>
              </a:rPr>
              <a:t>i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-225" baseline="-23809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</a:t>
            </a:r>
            <a:r>
              <a:rPr sz="2400" spc="-325" dirty="0">
                <a:latin typeface="Times New Roman"/>
                <a:cs typeface="Times New Roman"/>
              </a:rPr>
              <a:t> </a:t>
            </a:r>
            <a:r>
              <a:rPr sz="2400" b="1" spc="3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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i="1" spc="25" dirty="0">
                <a:latin typeface="Times New Roman"/>
                <a:cs typeface="Times New Roman"/>
              </a:rPr>
              <a:t>b</a:t>
            </a:r>
            <a:r>
              <a:rPr sz="2400" i="1" spc="-13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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2843" y="2173119"/>
            <a:ext cx="1503045" cy="9518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">
              <a:spcBef>
                <a:spcPts val="865"/>
              </a:spcBef>
            </a:pPr>
            <a:r>
              <a:rPr sz="2400" b="1" spc="60" dirty="0">
                <a:latin typeface="Times New Roman"/>
                <a:cs typeface="Times New Roman"/>
              </a:rPr>
              <a:t>x</a:t>
            </a:r>
            <a:r>
              <a:rPr sz="2100" i="1" spc="7" baseline="-23809" dirty="0">
                <a:latin typeface="Times New Roman"/>
                <a:cs typeface="Times New Roman"/>
              </a:rPr>
              <a:t>i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-165" baseline="-23809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po</a:t>
            </a:r>
            <a:r>
              <a:rPr sz="2400" spc="105" dirty="0">
                <a:latin typeface="Times New Roman"/>
                <a:cs typeface="Times New Roman"/>
              </a:rPr>
              <a:t>s</a:t>
            </a:r>
            <a:r>
              <a:rPr sz="2400" spc="-150" dirty="0">
                <a:latin typeface="Times New Roman"/>
                <a:cs typeface="Times New Roman"/>
              </a:rPr>
              <a:t>i</a:t>
            </a:r>
            <a:r>
              <a:rPr sz="2400" spc="20" dirty="0">
                <a:latin typeface="Times New Roman"/>
                <a:cs typeface="Times New Roman"/>
              </a:rPr>
              <a:t>t</a:t>
            </a:r>
            <a:r>
              <a:rPr sz="2400" spc="-150" dirty="0">
                <a:latin typeface="Times New Roman"/>
                <a:cs typeface="Times New Roman"/>
              </a:rPr>
              <a:t>i</a:t>
            </a:r>
            <a:r>
              <a:rPr sz="2400" spc="20" dirty="0">
                <a:latin typeface="Times New Roman"/>
                <a:cs typeface="Times New Roman"/>
              </a:rPr>
              <a:t>ve</a:t>
            </a:r>
            <a:r>
              <a:rPr sz="2400" spc="-33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38100">
              <a:spcBef>
                <a:spcPts val="770"/>
              </a:spcBef>
            </a:pPr>
            <a:r>
              <a:rPr sz="2400" b="1" spc="60" dirty="0">
                <a:latin typeface="Times New Roman"/>
                <a:cs typeface="Times New Roman"/>
              </a:rPr>
              <a:t>x</a:t>
            </a:r>
            <a:r>
              <a:rPr sz="2100" i="1" spc="7" baseline="-23809" dirty="0">
                <a:latin typeface="Times New Roman"/>
                <a:cs typeface="Times New Roman"/>
              </a:rPr>
              <a:t>i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-165" baseline="-23809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e</a:t>
            </a:r>
            <a:r>
              <a:rPr sz="2400" spc="25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Times New Roman"/>
                <a:cs typeface="Times New Roman"/>
              </a:rPr>
              <a:t>a</a:t>
            </a:r>
            <a:r>
              <a:rPr sz="2400" spc="20" dirty="0">
                <a:latin typeface="Times New Roman"/>
                <a:cs typeface="Times New Roman"/>
              </a:rPr>
              <a:t>t</a:t>
            </a:r>
            <a:r>
              <a:rPr sz="2400" spc="-150" dirty="0">
                <a:latin typeface="Times New Roman"/>
                <a:cs typeface="Times New Roman"/>
              </a:rPr>
              <a:t>i</a:t>
            </a:r>
            <a:r>
              <a:rPr sz="2400" spc="20" dirty="0">
                <a:latin typeface="Times New Roman"/>
                <a:cs typeface="Times New Roman"/>
              </a:rPr>
              <a:t>ve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195" y="3962458"/>
            <a:ext cx="161934" cy="16193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71750" y="1962150"/>
            <a:ext cx="4533900" cy="4686300"/>
            <a:chOff x="1047750" y="1962150"/>
            <a:chExt cx="4533900" cy="46863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58" y="4038658"/>
              <a:ext cx="161934" cy="1619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58" y="4724458"/>
              <a:ext cx="161934" cy="1619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58" y="4114858"/>
              <a:ext cx="161934" cy="1619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658" y="4953058"/>
              <a:ext cx="161934" cy="1619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4258" y="3048058"/>
              <a:ext cx="161934" cy="1619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58" y="3352858"/>
              <a:ext cx="161934" cy="1619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58" y="4038658"/>
              <a:ext cx="161934" cy="1619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58" y="4038658"/>
              <a:ext cx="161934" cy="1619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58" y="2743258"/>
              <a:ext cx="161934" cy="1619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58" y="4800658"/>
              <a:ext cx="161934" cy="1619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58" y="3657658"/>
              <a:ext cx="161934" cy="1619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58" y="5714995"/>
              <a:ext cx="161934" cy="16193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71600" y="2743200"/>
              <a:ext cx="3581400" cy="3581400"/>
            </a:xfrm>
            <a:custGeom>
              <a:avLst/>
              <a:gdLst/>
              <a:ahLst/>
              <a:cxnLst/>
              <a:rect l="l" t="t" r="r" b="b"/>
              <a:pathLst>
                <a:path w="3581400" h="3581400">
                  <a:moveTo>
                    <a:pt x="0" y="0"/>
                  </a:moveTo>
                  <a:lnTo>
                    <a:pt x="3581400" y="35814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58" y="6172195"/>
              <a:ext cx="161934" cy="1619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58" y="2514658"/>
              <a:ext cx="161934" cy="16193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52600" y="2362200"/>
              <a:ext cx="2438400" cy="4038600"/>
            </a:xfrm>
            <a:custGeom>
              <a:avLst/>
              <a:gdLst/>
              <a:ahLst/>
              <a:cxnLst/>
              <a:rect l="l" t="t" r="r" b="b"/>
              <a:pathLst>
                <a:path w="2438400" h="4038600">
                  <a:moveTo>
                    <a:pt x="0" y="0"/>
                  </a:moveTo>
                  <a:lnTo>
                    <a:pt x="2438400" y="40386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58" y="2133658"/>
              <a:ext cx="161934" cy="16193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286000" y="1981200"/>
              <a:ext cx="1447800" cy="4648200"/>
            </a:xfrm>
            <a:custGeom>
              <a:avLst/>
              <a:gdLst/>
              <a:ahLst/>
              <a:cxnLst/>
              <a:rect l="l" t="t" r="r" b="b"/>
              <a:pathLst>
                <a:path w="1447800" h="4648200">
                  <a:moveTo>
                    <a:pt x="0" y="0"/>
                  </a:moveTo>
                  <a:lnTo>
                    <a:pt x="1447800" y="46482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258" y="4572058"/>
              <a:ext cx="161934" cy="1619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66800" y="3276600"/>
              <a:ext cx="4495800" cy="2362200"/>
            </a:xfrm>
            <a:custGeom>
              <a:avLst/>
              <a:gdLst/>
              <a:ahLst/>
              <a:cxnLst/>
              <a:rect l="l" t="t" r="r" b="b"/>
              <a:pathLst>
                <a:path w="4495800" h="2362200">
                  <a:moveTo>
                    <a:pt x="0" y="0"/>
                  </a:moveTo>
                  <a:lnTo>
                    <a:pt x="4495800" y="23622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995" y="4267258"/>
            <a:ext cx="161934" cy="16193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300596" y="5318697"/>
            <a:ext cx="2473325" cy="8540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899"/>
              </a:lnSpc>
              <a:spcBef>
                <a:spcPts val="80"/>
              </a:spcBef>
            </a:pPr>
            <a:r>
              <a:rPr spc="-30" dirty="0">
                <a:latin typeface="Calibri"/>
                <a:cs typeface="Calibri"/>
              </a:rPr>
              <a:t>W</a:t>
            </a:r>
            <a:r>
              <a:rPr spc="25" dirty="0">
                <a:latin typeface="Calibri"/>
                <a:cs typeface="Calibri"/>
              </a:rPr>
              <a:t>h</a:t>
            </a:r>
            <a:r>
              <a:rPr spc="35"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h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h</a:t>
            </a:r>
            <a:r>
              <a:rPr spc="5" dirty="0">
                <a:latin typeface="Calibri"/>
                <a:cs typeface="Calibri"/>
              </a:rPr>
              <a:t>y</a:t>
            </a:r>
            <a:r>
              <a:rPr spc="2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25" dirty="0">
                <a:latin typeface="Calibri"/>
                <a:cs typeface="Calibri"/>
              </a:rPr>
              <a:t>p</a:t>
            </a:r>
            <a:r>
              <a:rPr spc="35" dirty="0">
                <a:latin typeface="Calibri"/>
                <a:cs typeface="Calibri"/>
              </a:rPr>
              <a:t>l</a:t>
            </a:r>
            <a:r>
              <a:rPr spc="30" dirty="0">
                <a:latin typeface="Calibri"/>
                <a:cs typeface="Calibri"/>
              </a:rPr>
              <a:t>a</a:t>
            </a:r>
            <a:r>
              <a:rPr spc="2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80" dirty="0">
                <a:latin typeface="Calibri"/>
                <a:cs typeface="Calibri"/>
              </a:rPr>
              <a:t> </a:t>
            </a:r>
            <a:r>
              <a:rPr spc="35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s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b</a:t>
            </a:r>
            <a:r>
              <a:rPr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t?  </a:t>
            </a:r>
            <a:r>
              <a:rPr spc="-55" dirty="0">
                <a:latin typeface="Calibri"/>
                <a:cs typeface="Calibri"/>
              </a:rPr>
              <a:t>We </a:t>
            </a:r>
            <a:r>
              <a:rPr spc="10" dirty="0">
                <a:latin typeface="Calibri"/>
                <a:cs typeface="Calibri"/>
              </a:rPr>
              <a:t>will </a:t>
            </a:r>
            <a:r>
              <a:rPr spc="-5" dirty="0">
                <a:latin typeface="Calibri"/>
                <a:cs typeface="Calibri"/>
              </a:rPr>
              <a:t>come </a:t>
            </a:r>
            <a:r>
              <a:rPr spc="10" dirty="0">
                <a:latin typeface="Calibri"/>
                <a:cs typeface="Calibri"/>
              </a:rPr>
              <a:t>back </a:t>
            </a:r>
            <a:r>
              <a:rPr dirty="0">
                <a:latin typeface="Calibri"/>
                <a:cs typeface="Calibri"/>
              </a:rPr>
              <a:t>to </a:t>
            </a:r>
            <a:r>
              <a:rPr spc="10" dirty="0">
                <a:latin typeface="Calibri"/>
                <a:cs typeface="Calibri"/>
              </a:rPr>
              <a:t>this 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later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2704" y="1106974"/>
            <a:ext cx="8516112" cy="416002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142" y="698644"/>
            <a:ext cx="10479639" cy="5178174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3339" y="461010"/>
            <a:ext cx="4471670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Linear</a:t>
            </a:r>
            <a:r>
              <a:rPr spc="-105" dirty="0"/>
              <a:t> </a:t>
            </a:r>
            <a:r>
              <a:rPr spc="5" dirty="0"/>
              <a:t>classification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2308" y="1649004"/>
            <a:ext cx="8341763" cy="3757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09825" y="5577840"/>
            <a:ext cx="204914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750" spc="-5" dirty="0">
                <a:latin typeface="Calibri"/>
                <a:cs typeface="Calibri"/>
              </a:rPr>
              <a:t>Output</a:t>
            </a:r>
            <a:r>
              <a:rPr sz="2750" spc="11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scores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071" y="1101051"/>
            <a:ext cx="8875776" cy="438840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0260" y="531113"/>
            <a:ext cx="7731125" cy="63246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10" dirty="0"/>
              <a:t>Loss</a:t>
            </a:r>
            <a:r>
              <a:rPr sz="3950" spc="5" dirty="0"/>
              <a:t> function,</a:t>
            </a:r>
            <a:r>
              <a:rPr sz="3950" spc="120" dirty="0"/>
              <a:t> </a:t>
            </a:r>
            <a:r>
              <a:rPr sz="3950" spc="-10" dirty="0"/>
              <a:t>cost/objective</a:t>
            </a:r>
            <a:r>
              <a:rPr sz="3950" spc="180" dirty="0"/>
              <a:t> </a:t>
            </a:r>
            <a:r>
              <a:rPr sz="3950" spc="5" dirty="0"/>
              <a:t>function</a:t>
            </a:r>
            <a:endParaRPr sz="39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75189" y="1930172"/>
            <a:ext cx="10515600" cy="43967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535940" indent="-3435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535940" algn="l"/>
                <a:tab pos="536575" algn="l"/>
              </a:tabLst>
            </a:pPr>
            <a:r>
              <a:rPr spc="-5" dirty="0"/>
              <a:t>Given</a:t>
            </a:r>
            <a:r>
              <a:rPr spc="-25" dirty="0"/>
              <a:t> </a:t>
            </a:r>
            <a:r>
              <a:rPr spc="5" dirty="0"/>
              <a:t>ground</a:t>
            </a:r>
            <a:r>
              <a:rPr spc="-90" dirty="0"/>
              <a:t> </a:t>
            </a:r>
            <a:r>
              <a:rPr dirty="0"/>
              <a:t>truth</a:t>
            </a:r>
            <a:r>
              <a:rPr spc="-25" dirty="0"/>
              <a:t> </a:t>
            </a:r>
            <a:r>
              <a:rPr spc="15" dirty="0"/>
              <a:t>labels</a:t>
            </a:r>
            <a:r>
              <a:rPr spc="-100" dirty="0"/>
              <a:t> </a:t>
            </a:r>
            <a:r>
              <a:rPr spc="-5" dirty="0"/>
              <a:t>(</a:t>
            </a:r>
            <a:r>
              <a:rPr i="1" spc="-5" dirty="0">
                <a:latin typeface="Calibri"/>
                <a:cs typeface="Calibri"/>
              </a:rPr>
              <a:t>y</a:t>
            </a:r>
            <a:r>
              <a:rPr sz="3150" i="1" spc="-7" baseline="-19841" dirty="0">
                <a:latin typeface="Calibri"/>
                <a:cs typeface="Calibri"/>
              </a:rPr>
              <a:t>i</a:t>
            </a:r>
            <a:r>
              <a:rPr sz="3200" spc="-5" dirty="0"/>
              <a:t>),</a:t>
            </a:r>
            <a:r>
              <a:rPr sz="3200" spc="30" dirty="0"/>
              <a:t> </a:t>
            </a:r>
            <a:r>
              <a:rPr sz="3200" spc="-5" dirty="0"/>
              <a:t>scores</a:t>
            </a:r>
            <a:r>
              <a:rPr sz="3200" spc="-20" dirty="0"/>
              <a:t> </a:t>
            </a:r>
            <a:r>
              <a:rPr sz="3200" i="1" dirty="0">
                <a:latin typeface="Calibri"/>
                <a:cs typeface="Calibri"/>
              </a:rPr>
              <a:t>f</a:t>
            </a:r>
            <a:r>
              <a:rPr sz="3200" dirty="0"/>
              <a:t>(</a:t>
            </a:r>
            <a:r>
              <a:rPr sz="3200" i="1" dirty="0">
                <a:latin typeface="Calibri"/>
                <a:cs typeface="Calibri"/>
              </a:rPr>
              <a:t>x</a:t>
            </a:r>
            <a:r>
              <a:rPr sz="3150" i="1" baseline="-19841" dirty="0">
                <a:latin typeface="Calibri"/>
                <a:cs typeface="Calibri"/>
              </a:rPr>
              <a:t>i</a:t>
            </a:r>
            <a:r>
              <a:rPr sz="3200" dirty="0"/>
              <a:t>,</a:t>
            </a:r>
            <a:r>
              <a:rPr sz="3200" spc="-30" dirty="0"/>
              <a:t> </a:t>
            </a:r>
            <a:r>
              <a:rPr sz="3200" b="1" spc="15" dirty="0">
                <a:latin typeface="Calibri"/>
                <a:cs typeface="Calibri"/>
              </a:rPr>
              <a:t>W</a:t>
            </a:r>
            <a:r>
              <a:rPr sz="3200" spc="15" dirty="0"/>
              <a:t>)</a:t>
            </a:r>
            <a:endParaRPr sz="3200" dirty="0">
              <a:latin typeface="Calibri"/>
              <a:cs typeface="Calibri"/>
            </a:endParaRPr>
          </a:p>
          <a:p>
            <a:pPr marL="650240">
              <a:lnSpc>
                <a:spcPct val="100000"/>
              </a:lnSpc>
              <a:spcBef>
                <a:spcPts val="740"/>
              </a:spcBef>
            </a:pPr>
            <a:r>
              <a:rPr sz="2750" spc="15" dirty="0">
                <a:latin typeface="Arial MT"/>
                <a:cs typeface="Arial MT"/>
              </a:rPr>
              <a:t>–</a:t>
            </a:r>
            <a:r>
              <a:rPr sz="2750" spc="-65" dirty="0">
                <a:latin typeface="Arial MT"/>
                <a:cs typeface="Arial MT"/>
              </a:rPr>
              <a:t> </a:t>
            </a:r>
            <a:r>
              <a:rPr sz="2750" spc="15" dirty="0"/>
              <a:t>how</a:t>
            </a:r>
            <a:r>
              <a:rPr sz="2750" spc="10" dirty="0"/>
              <a:t> </a:t>
            </a:r>
            <a:r>
              <a:rPr sz="2750" spc="-10" dirty="0"/>
              <a:t>unhappy</a:t>
            </a:r>
            <a:r>
              <a:rPr sz="2750" spc="290" dirty="0"/>
              <a:t> </a:t>
            </a:r>
            <a:r>
              <a:rPr sz="2750" spc="15" dirty="0"/>
              <a:t>are</a:t>
            </a:r>
            <a:r>
              <a:rPr sz="2750" spc="-55" dirty="0"/>
              <a:t> </a:t>
            </a:r>
            <a:r>
              <a:rPr sz="2750" spc="-5" dirty="0"/>
              <a:t>we</a:t>
            </a:r>
            <a:r>
              <a:rPr sz="2750" spc="15" dirty="0"/>
              <a:t> </a:t>
            </a:r>
            <a:r>
              <a:rPr sz="2750" spc="-15" dirty="0"/>
              <a:t>with</a:t>
            </a:r>
            <a:r>
              <a:rPr sz="2750" spc="160" dirty="0"/>
              <a:t> </a:t>
            </a:r>
            <a:r>
              <a:rPr sz="2750" spc="-10" dirty="0"/>
              <a:t>the</a:t>
            </a:r>
            <a:r>
              <a:rPr sz="2750" spc="90" dirty="0"/>
              <a:t> </a:t>
            </a:r>
            <a:r>
              <a:rPr sz="2750" spc="5" dirty="0"/>
              <a:t>scores?</a:t>
            </a:r>
            <a:endParaRPr sz="2750" dirty="0">
              <a:latin typeface="Arial MT"/>
              <a:cs typeface="Arial MT"/>
            </a:endParaRPr>
          </a:p>
          <a:p>
            <a:pPr marL="129539">
              <a:lnSpc>
                <a:spcPct val="100000"/>
              </a:lnSpc>
              <a:spcBef>
                <a:spcPts val="50"/>
              </a:spcBef>
            </a:pPr>
            <a:endParaRPr sz="3900" dirty="0"/>
          </a:p>
          <a:p>
            <a:pPr marL="535940" marR="1346835" indent="-343535">
              <a:lnSpc>
                <a:spcPct val="100000"/>
              </a:lnSpc>
              <a:buFont typeface="Arial MT"/>
              <a:buChar char="•"/>
              <a:tabLst>
                <a:tab pos="535940" algn="l"/>
                <a:tab pos="536575" algn="l"/>
              </a:tabLst>
            </a:pPr>
            <a:r>
              <a:rPr spc="15" dirty="0"/>
              <a:t>Loss</a:t>
            </a:r>
            <a:r>
              <a:rPr spc="-110" dirty="0"/>
              <a:t> </a:t>
            </a:r>
            <a:r>
              <a:rPr spc="10" dirty="0"/>
              <a:t>function</a:t>
            </a:r>
            <a:r>
              <a:rPr spc="-85" dirty="0"/>
              <a:t> </a:t>
            </a:r>
            <a:r>
              <a:rPr spc="20" dirty="0"/>
              <a:t>or</a:t>
            </a:r>
            <a:r>
              <a:rPr spc="-40" dirty="0"/>
              <a:t> </a:t>
            </a:r>
            <a:r>
              <a:rPr spc="-5" dirty="0"/>
              <a:t>objective/cost</a:t>
            </a:r>
            <a:r>
              <a:rPr spc="-150" dirty="0"/>
              <a:t> </a:t>
            </a:r>
            <a:r>
              <a:rPr spc="10" dirty="0"/>
              <a:t>function </a:t>
            </a:r>
            <a:r>
              <a:rPr spc="-705" dirty="0"/>
              <a:t> </a:t>
            </a:r>
            <a:r>
              <a:rPr spc="-5" dirty="0"/>
              <a:t>measures</a:t>
            </a:r>
            <a:r>
              <a:rPr spc="-45" dirty="0"/>
              <a:t> </a:t>
            </a:r>
            <a:r>
              <a:rPr spc="20" dirty="0"/>
              <a:t>unhappiness</a:t>
            </a:r>
          </a:p>
          <a:p>
            <a:pPr marL="129539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4400" dirty="0"/>
          </a:p>
          <a:p>
            <a:pPr marL="535940" marR="17780" indent="-343535">
              <a:lnSpc>
                <a:spcPct val="100000"/>
              </a:lnSpc>
              <a:buFont typeface="Arial MT"/>
              <a:buChar char="•"/>
              <a:tabLst>
                <a:tab pos="535940" algn="l"/>
                <a:tab pos="536575" algn="l"/>
              </a:tabLst>
            </a:pPr>
            <a:r>
              <a:rPr spc="15" dirty="0"/>
              <a:t>During</a:t>
            </a:r>
            <a:r>
              <a:rPr spc="-75" dirty="0"/>
              <a:t> </a:t>
            </a:r>
            <a:r>
              <a:rPr spc="5" dirty="0"/>
              <a:t>training,</a:t>
            </a:r>
            <a:r>
              <a:rPr spc="-95" dirty="0"/>
              <a:t> </a:t>
            </a:r>
            <a:r>
              <a:rPr b="1" spc="5" dirty="0">
                <a:latin typeface="Calibri"/>
                <a:cs typeface="Calibri"/>
              </a:rPr>
              <a:t>want</a:t>
            </a:r>
            <a:r>
              <a:rPr b="1" spc="-6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to</a:t>
            </a:r>
            <a:r>
              <a:rPr b="1" spc="-60" dirty="0">
                <a:latin typeface="Calibri"/>
                <a:cs typeface="Calibri"/>
              </a:rPr>
              <a:t> </a:t>
            </a:r>
            <a:r>
              <a:rPr b="1" spc="20" dirty="0">
                <a:latin typeface="Calibri"/>
                <a:cs typeface="Calibri"/>
              </a:rPr>
              <a:t>find</a:t>
            </a:r>
            <a:r>
              <a:rPr b="1" spc="-15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the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parameters</a:t>
            </a:r>
            <a:r>
              <a:rPr b="1" spc="-65" dirty="0">
                <a:latin typeface="Calibri"/>
                <a:cs typeface="Calibri"/>
              </a:rPr>
              <a:t> </a:t>
            </a:r>
            <a:r>
              <a:rPr b="1" spc="25" dirty="0">
                <a:latin typeface="Calibri"/>
                <a:cs typeface="Calibri"/>
              </a:rPr>
              <a:t>W </a:t>
            </a:r>
            <a:r>
              <a:rPr b="1" spc="-710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that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minimizes</a:t>
            </a:r>
            <a:r>
              <a:rPr b="1" spc="-21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the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loss</a:t>
            </a:r>
            <a:r>
              <a:rPr b="1" spc="-65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function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2659" y="500443"/>
            <a:ext cx="7727950" cy="63246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5" dirty="0"/>
              <a:t>Simpler</a:t>
            </a:r>
            <a:r>
              <a:rPr sz="3950" spc="180" dirty="0"/>
              <a:t> </a:t>
            </a:r>
            <a:r>
              <a:rPr sz="3950" spc="-25" dirty="0"/>
              <a:t>example:</a:t>
            </a:r>
            <a:r>
              <a:rPr sz="3950" spc="204" dirty="0"/>
              <a:t> </a:t>
            </a:r>
            <a:r>
              <a:rPr sz="3950" dirty="0"/>
              <a:t>binary</a:t>
            </a:r>
            <a:r>
              <a:rPr sz="3950" spc="70" dirty="0"/>
              <a:t> </a:t>
            </a:r>
            <a:r>
              <a:rPr sz="3950" dirty="0"/>
              <a:t>classification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2060575" y="1503198"/>
            <a:ext cx="6565900" cy="113474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3535">
              <a:spcBef>
                <a:spcPts val="944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30" dirty="0">
                <a:latin typeface="Calibri"/>
                <a:cs typeface="Calibri"/>
              </a:rPr>
              <a:t>Two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classes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(e.g.,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“cat”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30" dirty="0">
                <a:latin typeface="Calibri"/>
                <a:cs typeface="Calibri"/>
              </a:rPr>
              <a:t>and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20" dirty="0">
                <a:latin typeface="Calibri"/>
                <a:cs typeface="Calibri"/>
              </a:rPr>
              <a:t>“not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cat”)</a:t>
            </a:r>
            <a:endParaRPr sz="3200">
              <a:latin typeface="Calibri"/>
              <a:cs typeface="Calibri"/>
            </a:endParaRPr>
          </a:p>
          <a:p>
            <a:pPr marL="469900">
              <a:spcBef>
                <a:spcPts val="740"/>
              </a:spcBef>
            </a:pPr>
            <a:r>
              <a:rPr sz="2750" spc="15" dirty="0">
                <a:latin typeface="Arial MT"/>
                <a:cs typeface="Arial MT"/>
              </a:rPr>
              <a:t>–</a:t>
            </a:r>
            <a:r>
              <a:rPr sz="2750" spc="-65" dirty="0">
                <a:latin typeface="Arial MT"/>
                <a:cs typeface="Arial MT"/>
              </a:rPr>
              <a:t> </a:t>
            </a:r>
            <a:r>
              <a:rPr sz="2750" spc="-5" dirty="0">
                <a:latin typeface="Calibri"/>
                <a:cs typeface="Calibri"/>
              </a:rPr>
              <a:t>AKA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“positive”</a:t>
            </a:r>
            <a:r>
              <a:rPr sz="2750" spc="23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and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spc="-15" dirty="0">
                <a:latin typeface="Calibri"/>
                <a:cs typeface="Calibri"/>
              </a:rPr>
              <a:t>“negative”</a:t>
            </a:r>
            <a:r>
              <a:rPr sz="2750" spc="235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classes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3000376"/>
            <a:ext cx="2133600" cy="14192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50" y="3000376"/>
            <a:ext cx="2514600" cy="14192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43908" y="6185535"/>
            <a:ext cx="53467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3200" spc="-5" dirty="0">
                <a:solidFill>
                  <a:srgbClr val="3333FF"/>
                </a:solidFill>
                <a:latin typeface="Calibri"/>
                <a:cs typeface="Calibri"/>
              </a:rPr>
              <a:t>c</a:t>
            </a:r>
            <a:r>
              <a:rPr sz="3200" spc="35" dirty="0">
                <a:solidFill>
                  <a:srgbClr val="3333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3333FF"/>
                </a:solidFill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2365" y="6185535"/>
            <a:ext cx="119126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3200" spc="25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3200" spc="-1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10" dirty="0">
                <a:solidFill>
                  <a:srgbClr val="FF0000"/>
                </a:solidFill>
                <a:latin typeface="Calibri"/>
                <a:cs typeface="Calibri"/>
              </a:rPr>
              <a:t>cat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50" y="4562476"/>
            <a:ext cx="2514600" cy="16668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4200" y="4600575"/>
            <a:ext cx="21336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99A1-C360-D675-14AD-B169D7D9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to Human Learning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CF17-C281-218C-A17D-855F6AC3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Human learning is:</a:t>
            </a:r>
          </a:p>
          <a:p>
            <a:pPr lvl="1"/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Very data efficient</a:t>
            </a:r>
          </a:p>
          <a:p>
            <a:pPr lvl="1"/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An entire multitasking system (vision, language, motor control, etc.)</a:t>
            </a:r>
          </a:p>
          <a:p>
            <a:pPr lvl="1"/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Takes at least a few years :)</a:t>
            </a:r>
          </a:p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For serving specific purposes, machine learning doesn't have to look like human learning in the end.</a:t>
            </a:r>
          </a:p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It may borrow ideas from biological systems, e.g., neural networks.</a:t>
            </a:r>
          </a:p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It may perform better or worse than humans.</a:t>
            </a:r>
            <a:endParaRPr lang="en-PK" sz="4000" dirty="0"/>
          </a:p>
        </p:txBody>
      </p:sp>
    </p:spTree>
    <p:extLst>
      <p:ext uri="{BB962C8B-B14F-4D97-AF65-F5344CB8AC3E}">
        <p14:creationId xmlns:p14="http://schemas.microsoft.com/office/powerpoint/2010/main" val="26069427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157" y="258691"/>
            <a:ext cx="10515600" cy="69378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22225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Linear</a:t>
            </a:r>
            <a:r>
              <a:rPr spc="-114" dirty="0"/>
              <a:t> </a:t>
            </a:r>
            <a:r>
              <a:rPr spc="5" dirty="0"/>
              <a:t>classifiers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9492" y="920115"/>
            <a:ext cx="7759700" cy="100456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5600" marR="5080" indent="-343535">
              <a:lnSpc>
                <a:spcPts val="3829"/>
              </a:lnSpc>
              <a:spcBef>
                <a:spcPts val="24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20" dirty="0">
                <a:latin typeface="Calibri"/>
                <a:cs typeface="Calibri"/>
              </a:rPr>
              <a:t>Find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linear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function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(</a:t>
            </a:r>
            <a:r>
              <a:rPr sz="3200" i="1" spc="10" dirty="0">
                <a:latin typeface="Calibri"/>
                <a:cs typeface="Calibri"/>
              </a:rPr>
              <a:t>hyperplane</a:t>
            </a:r>
            <a:r>
              <a:rPr sz="3200" spc="10" dirty="0">
                <a:latin typeface="Calibri"/>
                <a:cs typeface="Calibri"/>
              </a:rPr>
              <a:t>)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to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separate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positive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spc="30" dirty="0">
                <a:latin typeface="Calibri"/>
                <a:cs typeface="Calibri"/>
              </a:rPr>
              <a:t>and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negative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examples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9342" y="2173119"/>
            <a:ext cx="1563370" cy="9518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">
              <a:spcBef>
                <a:spcPts val="865"/>
              </a:spcBef>
            </a:pPr>
            <a:r>
              <a:rPr sz="2400" b="1" spc="60" dirty="0">
                <a:latin typeface="Times New Roman"/>
                <a:cs typeface="Times New Roman"/>
              </a:rPr>
              <a:t>x</a:t>
            </a:r>
            <a:r>
              <a:rPr sz="2100" i="1" spc="7" baseline="-23809" dirty="0">
                <a:latin typeface="Times New Roman"/>
                <a:cs typeface="Times New Roman"/>
              </a:rPr>
              <a:t>i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-217" baseline="-23809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</a:t>
            </a:r>
            <a:r>
              <a:rPr sz="2400" spc="-330" dirty="0">
                <a:latin typeface="Times New Roman"/>
                <a:cs typeface="Times New Roman"/>
              </a:rPr>
              <a:t> </a:t>
            </a:r>
            <a:r>
              <a:rPr sz="2400" b="1" spc="3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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i="1" spc="25" dirty="0">
                <a:latin typeface="Times New Roman"/>
                <a:cs typeface="Times New Roman"/>
              </a:rPr>
              <a:t>b</a:t>
            </a:r>
            <a:r>
              <a:rPr sz="2400" i="1" spc="-13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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41910">
              <a:spcBef>
                <a:spcPts val="770"/>
              </a:spcBef>
            </a:pPr>
            <a:r>
              <a:rPr sz="2400" b="1" spc="65" dirty="0">
                <a:latin typeface="Times New Roman"/>
                <a:cs typeface="Times New Roman"/>
              </a:rPr>
              <a:t>x</a:t>
            </a:r>
            <a:r>
              <a:rPr sz="2100" i="1" spc="7" baseline="-23809" dirty="0">
                <a:latin typeface="Times New Roman"/>
                <a:cs typeface="Times New Roman"/>
              </a:rPr>
              <a:t>i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-225" baseline="-23809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</a:t>
            </a:r>
            <a:r>
              <a:rPr sz="2400" spc="-325" dirty="0">
                <a:latin typeface="Times New Roman"/>
                <a:cs typeface="Times New Roman"/>
              </a:rPr>
              <a:t> </a:t>
            </a:r>
            <a:r>
              <a:rPr sz="2400" b="1" spc="3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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i="1" spc="25" dirty="0">
                <a:latin typeface="Times New Roman"/>
                <a:cs typeface="Times New Roman"/>
              </a:rPr>
              <a:t>b</a:t>
            </a:r>
            <a:r>
              <a:rPr sz="2400" i="1" spc="-13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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2843" y="2173119"/>
            <a:ext cx="1503045" cy="9518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">
              <a:spcBef>
                <a:spcPts val="865"/>
              </a:spcBef>
            </a:pPr>
            <a:r>
              <a:rPr sz="2400" b="1" spc="60" dirty="0">
                <a:latin typeface="Times New Roman"/>
                <a:cs typeface="Times New Roman"/>
              </a:rPr>
              <a:t>x</a:t>
            </a:r>
            <a:r>
              <a:rPr sz="2100" i="1" spc="7" baseline="-23809" dirty="0">
                <a:latin typeface="Times New Roman"/>
                <a:cs typeface="Times New Roman"/>
              </a:rPr>
              <a:t>i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-165" baseline="-23809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po</a:t>
            </a:r>
            <a:r>
              <a:rPr sz="2400" spc="105" dirty="0">
                <a:latin typeface="Times New Roman"/>
                <a:cs typeface="Times New Roman"/>
              </a:rPr>
              <a:t>s</a:t>
            </a:r>
            <a:r>
              <a:rPr sz="2400" spc="-150" dirty="0">
                <a:latin typeface="Times New Roman"/>
                <a:cs typeface="Times New Roman"/>
              </a:rPr>
              <a:t>i</a:t>
            </a:r>
            <a:r>
              <a:rPr sz="2400" spc="20" dirty="0">
                <a:latin typeface="Times New Roman"/>
                <a:cs typeface="Times New Roman"/>
              </a:rPr>
              <a:t>t</a:t>
            </a:r>
            <a:r>
              <a:rPr sz="2400" spc="-150" dirty="0">
                <a:latin typeface="Times New Roman"/>
                <a:cs typeface="Times New Roman"/>
              </a:rPr>
              <a:t>i</a:t>
            </a:r>
            <a:r>
              <a:rPr sz="2400" spc="20" dirty="0">
                <a:latin typeface="Times New Roman"/>
                <a:cs typeface="Times New Roman"/>
              </a:rPr>
              <a:t>ve</a:t>
            </a:r>
            <a:r>
              <a:rPr sz="2400" spc="-33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38100">
              <a:spcBef>
                <a:spcPts val="770"/>
              </a:spcBef>
            </a:pPr>
            <a:r>
              <a:rPr sz="2400" b="1" spc="60" dirty="0">
                <a:latin typeface="Times New Roman"/>
                <a:cs typeface="Times New Roman"/>
              </a:rPr>
              <a:t>x</a:t>
            </a:r>
            <a:r>
              <a:rPr sz="2100" i="1" spc="7" baseline="-23809" dirty="0">
                <a:latin typeface="Times New Roman"/>
                <a:cs typeface="Times New Roman"/>
              </a:rPr>
              <a:t>i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-165" baseline="-23809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e</a:t>
            </a:r>
            <a:r>
              <a:rPr sz="2400" spc="25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Times New Roman"/>
                <a:cs typeface="Times New Roman"/>
              </a:rPr>
              <a:t>a</a:t>
            </a:r>
            <a:r>
              <a:rPr sz="2400" spc="20" dirty="0">
                <a:latin typeface="Times New Roman"/>
                <a:cs typeface="Times New Roman"/>
              </a:rPr>
              <a:t>t</a:t>
            </a:r>
            <a:r>
              <a:rPr sz="2400" spc="-150" dirty="0">
                <a:latin typeface="Times New Roman"/>
                <a:cs typeface="Times New Roman"/>
              </a:rPr>
              <a:t>i</a:t>
            </a:r>
            <a:r>
              <a:rPr sz="2400" spc="20" dirty="0">
                <a:latin typeface="Times New Roman"/>
                <a:cs typeface="Times New Roman"/>
              </a:rPr>
              <a:t>ve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195" y="3962458"/>
            <a:ext cx="161934" cy="16193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876550" y="2133658"/>
            <a:ext cx="4220210" cy="4210050"/>
            <a:chOff x="1352550" y="2133658"/>
            <a:chExt cx="4220210" cy="42100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58" y="4038658"/>
              <a:ext cx="161934" cy="1619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58" y="4724458"/>
              <a:ext cx="161934" cy="1619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58" y="4114858"/>
              <a:ext cx="161934" cy="1619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658" y="4953058"/>
              <a:ext cx="161934" cy="1619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4258" y="3048058"/>
              <a:ext cx="161934" cy="1619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58" y="3352858"/>
              <a:ext cx="161934" cy="1619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58" y="4038658"/>
              <a:ext cx="161934" cy="1619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58" y="4038658"/>
              <a:ext cx="161934" cy="1619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58" y="2743258"/>
              <a:ext cx="161934" cy="1619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58" y="4800658"/>
              <a:ext cx="161934" cy="1619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58" y="3657658"/>
              <a:ext cx="161934" cy="1619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58" y="5714995"/>
              <a:ext cx="161934" cy="16193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71600" y="2743200"/>
              <a:ext cx="3581400" cy="3581400"/>
            </a:xfrm>
            <a:custGeom>
              <a:avLst/>
              <a:gdLst/>
              <a:ahLst/>
              <a:cxnLst/>
              <a:rect l="l" t="t" r="r" b="b"/>
              <a:pathLst>
                <a:path w="3581400" h="3581400">
                  <a:moveTo>
                    <a:pt x="0" y="0"/>
                  </a:moveTo>
                  <a:lnTo>
                    <a:pt x="3581400" y="35814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58" y="6172195"/>
              <a:ext cx="161934" cy="1619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58" y="2514658"/>
              <a:ext cx="161934" cy="1619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58" y="2133658"/>
              <a:ext cx="161934" cy="1619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258" y="4572058"/>
              <a:ext cx="161934" cy="161934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995" y="4267258"/>
            <a:ext cx="161934" cy="16193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009765" y="5603240"/>
            <a:ext cx="3361054" cy="1126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11430" algn="ctr">
              <a:lnSpc>
                <a:spcPct val="100400"/>
              </a:lnSpc>
              <a:spcBef>
                <a:spcPts val="90"/>
              </a:spcBef>
            </a:pP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hyperplane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best? 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We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loss</a:t>
            </a:r>
            <a:r>
              <a:rPr sz="2400" b="1" spc="-10" dirty="0">
                <a:latin typeface="Calibri"/>
                <a:cs typeface="Calibri"/>
              </a:rPr>
              <a:t> function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90800" y="1981200"/>
            <a:ext cx="4495800" cy="4648200"/>
          </a:xfrm>
          <a:custGeom>
            <a:avLst/>
            <a:gdLst/>
            <a:ahLst/>
            <a:cxnLst/>
            <a:rect l="l" t="t" r="r" b="b"/>
            <a:pathLst>
              <a:path w="4495800" h="4648200">
                <a:moveTo>
                  <a:pt x="685800" y="381000"/>
                </a:moveTo>
                <a:lnTo>
                  <a:pt x="3124200" y="4419600"/>
                </a:lnTo>
              </a:path>
              <a:path w="4495800" h="4648200">
                <a:moveTo>
                  <a:pt x="1219200" y="0"/>
                </a:moveTo>
                <a:lnTo>
                  <a:pt x="2667000" y="4648200"/>
                </a:lnTo>
              </a:path>
              <a:path w="4495800" h="4648200">
                <a:moveTo>
                  <a:pt x="0" y="1295400"/>
                </a:moveTo>
                <a:lnTo>
                  <a:pt x="4495800" y="365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645" y="461010"/>
            <a:ext cx="6698615" cy="70104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What</a:t>
            </a:r>
            <a:r>
              <a:rPr spc="50" dirty="0"/>
              <a:t> </a:t>
            </a:r>
            <a:r>
              <a:rPr spc="20" dirty="0"/>
              <a:t>is</a:t>
            </a:r>
            <a:r>
              <a:rPr spc="-110" dirty="0"/>
              <a:t> </a:t>
            </a:r>
            <a:r>
              <a:rPr spc="10" dirty="0"/>
              <a:t>a</a:t>
            </a:r>
            <a:r>
              <a:rPr spc="20" dirty="0"/>
              <a:t> </a:t>
            </a:r>
            <a:r>
              <a:rPr spc="10" dirty="0"/>
              <a:t>good</a:t>
            </a:r>
            <a:r>
              <a:rPr spc="-100" dirty="0"/>
              <a:t> </a:t>
            </a:r>
            <a:r>
              <a:rPr spc="15" dirty="0"/>
              <a:t>loss</a:t>
            </a:r>
            <a:r>
              <a:rPr spc="-50" dirty="0"/>
              <a:t> </a:t>
            </a:r>
            <a:r>
              <a:rPr spc="10" dirty="0"/>
              <a:t>function?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575" y="1503198"/>
            <a:ext cx="5647690" cy="113474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355600" indent="-343535">
              <a:spcBef>
                <a:spcPts val="944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10" dirty="0">
                <a:latin typeface="Calibri"/>
                <a:cs typeface="Calibri"/>
              </a:rPr>
              <a:t>One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15" dirty="0">
                <a:latin typeface="Calibri"/>
                <a:cs typeface="Calibri"/>
              </a:rPr>
              <a:t>possibility</a:t>
            </a:r>
            <a:endParaRPr sz="3200">
              <a:latin typeface="Calibri"/>
              <a:cs typeface="Calibri"/>
            </a:endParaRPr>
          </a:p>
          <a:p>
            <a:pPr marL="469900">
              <a:spcBef>
                <a:spcPts val="740"/>
              </a:spcBef>
            </a:pPr>
            <a:r>
              <a:rPr sz="2750" spc="15" dirty="0">
                <a:latin typeface="Arial MT"/>
                <a:cs typeface="Arial MT"/>
              </a:rPr>
              <a:t>–</a:t>
            </a:r>
            <a:r>
              <a:rPr sz="2750" spc="-70" dirty="0">
                <a:latin typeface="Arial MT"/>
                <a:cs typeface="Arial MT"/>
              </a:rPr>
              <a:t> </a:t>
            </a:r>
            <a:r>
              <a:rPr sz="2750" spc="5" dirty="0">
                <a:latin typeface="Calibri"/>
                <a:cs typeface="Calibri"/>
              </a:rPr>
              <a:t>Number</a:t>
            </a:r>
            <a:r>
              <a:rPr sz="2750" spc="130" dirty="0">
                <a:latin typeface="Calibri"/>
                <a:cs typeface="Calibri"/>
              </a:rPr>
              <a:t> </a:t>
            </a:r>
            <a:r>
              <a:rPr sz="2750" spc="25" dirty="0">
                <a:latin typeface="Calibri"/>
                <a:cs typeface="Calibri"/>
              </a:rPr>
              <a:t>of </a:t>
            </a:r>
            <a:r>
              <a:rPr sz="2750" spc="-10" dirty="0">
                <a:latin typeface="Calibri"/>
                <a:cs typeface="Calibri"/>
              </a:rPr>
              <a:t>misclassified</a:t>
            </a:r>
            <a:r>
              <a:rPr sz="2750" spc="305" dirty="0">
                <a:latin typeface="Calibri"/>
                <a:cs typeface="Calibri"/>
              </a:rPr>
              <a:t> </a:t>
            </a:r>
            <a:r>
              <a:rPr sz="2750" spc="-20" dirty="0">
                <a:latin typeface="Calibri"/>
                <a:cs typeface="Calibri"/>
              </a:rPr>
              <a:t>examples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8093" y="5186733"/>
            <a:ext cx="7389495" cy="155257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8450" indent="-286385">
              <a:spcBef>
                <a:spcPts val="780"/>
              </a:spcBef>
              <a:buFont typeface="Arial MT"/>
              <a:buChar char="–"/>
              <a:tabLst>
                <a:tab pos="299085" algn="l"/>
              </a:tabLst>
            </a:pPr>
            <a:r>
              <a:rPr sz="2750" spc="-5" dirty="0">
                <a:latin typeface="Calibri"/>
                <a:cs typeface="Calibri"/>
              </a:rPr>
              <a:t>Problems:</a:t>
            </a:r>
            <a:r>
              <a:rPr sz="2750" spc="20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discrete,</a:t>
            </a:r>
            <a:r>
              <a:rPr sz="2750" spc="18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can’t</a:t>
            </a:r>
            <a:r>
              <a:rPr sz="2750" spc="2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break</a:t>
            </a:r>
            <a:r>
              <a:rPr sz="2750" spc="55" dirty="0">
                <a:latin typeface="Calibri"/>
                <a:cs typeface="Calibri"/>
              </a:rPr>
              <a:t> </a:t>
            </a:r>
            <a:r>
              <a:rPr sz="2750" spc="-15" dirty="0">
                <a:latin typeface="Calibri"/>
                <a:cs typeface="Calibri"/>
              </a:rPr>
              <a:t>ties</a:t>
            </a:r>
            <a:endParaRPr sz="2750">
              <a:latin typeface="Calibri"/>
              <a:cs typeface="Calibri"/>
            </a:endParaRPr>
          </a:p>
          <a:p>
            <a:pPr marL="298450" indent="-286385">
              <a:spcBef>
                <a:spcPts val="680"/>
              </a:spcBef>
              <a:buFont typeface="Arial MT"/>
              <a:buChar char="–"/>
              <a:tabLst>
                <a:tab pos="299085" algn="l"/>
              </a:tabLst>
            </a:pPr>
            <a:r>
              <a:rPr sz="2750" spc="-20" dirty="0">
                <a:latin typeface="Calibri"/>
                <a:cs typeface="Calibri"/>
              </a:rPr>
              <a:t>We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want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the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loss</a:t>
            </a:r>
            <a:r>
              <a:rPr sz="2750" spc="8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to</a:t>
            </a:r>
            <a:r>
              <a:rPr sz="2750" spc="8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lead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to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i="1" spc="10" dirty="0">
                <a:latin typeface="Calibri"/>
                <a:cs typeface="Calibri"/>
              </a:rPr>
              <a:t>good</a:t>
            </a:r>
            <a:r>
              <a:rPr sz="2750" i="1" spc="45" dirty="0">
                <a:latin typeface="Calibri"/>
                <a:cs typeface="Calibri"/>
              </a:rPr>
              <a:t> </a:t>
            </a:r>
            <a:r>
              <a:rPr sz="2750" i="1" dirty="0">
                <a:latin typeface="Calibri"/>
                <a:cs typeface="Calibri"/>
              </a:rPr>
              <a:t>generalization</a:t>
            </a:r>
            <a:endParaRPr sz="2750">
              <a:latin typeface="Calibri"/>
              <a:cs typeface="Calibri"/>
            </a:endParaRPr>
          </a:p>
          <a:p>
            <a:pPr marL="298450" indent="-286385">
              <a:spcBef>
                <a:spcPts val="755"/>
              </a:spcBef>
              <a:buFont typeface="Arial MT"/>
              <a:buChar char="–"/>
              <a:tabLst>
                <a:tab pos="299085" algn="l"/>
              </a:tabLst>
            </a:pPr>
            <a:r>
              <a:rPr sz="2750" spc="-20" dirty="0">
                <a:latin typeface="Calibri"/>
                <a:cs typeface="Calibri"/>
              </a:rPr>
              <a:t>We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want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the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loss</a:t>
            </a:r>
            <a:r>
              <a:rPr sz="2750" spc="85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to</a:t>
            </a:r>
            <a:r>
              <a:rPr sz="2750" spc="8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work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for</a:t>
            </a:r>
            <a:r>
              <a:rPr sz="2750" spc="55" dirty="0">
                <a:latin typeface="Calibri"/>
                <a:cs typeface="Calibri"/>
              </a:rPr>
              <a:t> </a:t>
            </a:r>
            <a:r>
              <a:rPr sz="2750" spc="30" dirty="0">
                <a:latin typeface="Calibri"/>
                <a:cs typeface="Calibri"/>
              </a:rPr>
              <a:t>more</a:t>
            </a:r>
            <a:r>
              <a:rPr sz="2750" spc="-5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than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2</a:t>
            </a:r>
            <a:r>
              <a:rPr sz="2750" spc="6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classes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5545" y="3590984"/>
            <a:ext cx="85734" cy="762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724150" y="2933759"/>
            <a:ext cx="1724660" cy="1743075"/>
            <a:chOff x="1200150" y="2933758"/>
            <a:chExt cx="1724660" cy="17430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933" y="3619558"/>
              <a:ext cx="76209" cy="857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933" y="3933883"/>
              <a:ext cx="76209" cy="762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358" y="3657658"/>
              <a:ext cx="76209" cy="762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4583" y="4038658"/>
              <a:ext cx="76209" cy="762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9358" y="3171883"/>
              <a:ext cx="76209" cy="762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2258" y="3314758"/>
              <a:ext cx="76209" cy="762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7033" y="3619558"/>
              <a:ext cx="76209" cy="857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2708" y="3619558"/>
              <a:ext cx="76209" cy="857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9808" y="3029008"/>
              <a:ext cx="76209" cy="857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3258" y="3971983"/>
              <a:ext cx="76209" cy="762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8033" y="3448108"/>
              <a:ext cx="76209" cy="762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358" y="4381558"/>
              <a:ext cx="76209" cy="857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7033" y="2933758"/>
              <a:ext cx="76209" cy="7620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19200" y="3028949"/>
              <a:ext cx="1628775" cy="1628775"/>
            </a:xfrm>
            <a:custGeom>
              <a:avLst/>
              <a:gdLst/>
              <a:ahLst/>
              <a:cxnLst/>
              <a:rect l="l" t="t" r="r" b="b"/>
              <a:pathLst>
                <a:path w="1628775" h="1628775">
                  <a:moveTo>
                    <a:pt x="0" y="0"/>
                  </a:moveTo>
                  <a:lnTo>
                    <a:pt x="1628775" y="162877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9358" y="4591108"/>
              <a:ext cx="76209" cy="762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8333" y="3000433"/>
              <a:ext cx="85734" cy="857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408" y="4495858"/>
              <a:ext cx="76209" cy="76209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66971" y="3724334"/>
            <a:ext cx="76209" cy="7620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1584" y="3867209"/>
            <a:ext cx="76209" cy="7620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67158" y="2752783"/>
            <a:ext cx="85734" cy="8573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292729" y="4770819"/>
            <a:ext cx="655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5" dirty="0">
                <a:latin typeface="Calibri"/>
                <a:cs typeface="Calibri"/>
              </a:rPr>
              <a:t>L</a:t>
            </a:r>
            <a:r>
              <a:rPr b="1" dirty="0">
                <a:latin typeface="Calibri"/>
                <a:cs typeface="Calibri"/>
              </a:rPr>
              <a:t>o</a:t>
            </a:r>
            <a:r>
              <a:rPr b="1" spc="35" dirty="0">
                <a:latin typeface="Calibri"/>
                <a:cs typeface="Calibri"/>
              </a:rPr>
              <a:t>s</a:t>
            </a:r>
            <a:r>
              <a:rPr b="1" spc="25" dirty="0">
                <a:latin typeface="Calibri"/>
                <a:cs typeface="Calibri"/>
              </a:rPr>
              <a:t>s</a:t>
            </a:r>
            <a:r>
              <a:rPr b="1" dirty="0">
                <a:latin typeface="Calibri"/>
                <a:cs typeface="Calibri"/>
              </a:rPr>
              <a:t>:</a:t>
            </a:r>
            <a:r>
              <a:rPr b="1" spc="-8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3559" y="3600508"/>
            <a:ext cx="76209" cy="85734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457884" y="2733675"/>
            <a:ext cx="1266825" cy="2133600"/>
            <a:chOff x="3933883" y="2733675"/>
            <a:chExt cx="1266825" cy="213360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3883" y="3638608"/>
              <a:ext cx="76209" cy="762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3883" y="3952933"/>
              <a:ext cx="76209" cy="762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6783" y="3676708"/>
              <a:ext cx="85734" cy="762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3008" y="4057708"/>
              <a:ext cx="85734" cy="762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57783" y="3190933"/>
              <a:ext cx="85734" cy="762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0208" y="3324283"/>
              <a:ext cx="76209" cy="8573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4983" y="3638608"/>
              <a:ext cx="76209" cy="762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0658" y="3638608"/>
              <a:ext cx="76209" cy="7620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8233" y="3048058"/>
              <a:ext cx="85734" cy="857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6783" y="4400608"/>
              <a:ext cx="85734" cy="762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4983" y="2943283"/>
              <a:ext cx="76209" cy="8573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048125" y="2752725"/>
              <a:ext cx="1133475" cy="2095500"/>
            </a:xfrm>
            <a:custGeom>
              <a:avLst/>
              <a:gdLst/>
              <a:ahLst/>
              <a:cxnLst/>
              <a:rect l="l" t="t" r="r" b="b"/>
              <a:pathLst>
                <a:path w="1133475" h="2095500">
                  <a:moveTo>
                    <a:pt x="0" y="0"/>
                  </a:moveTo>
                  <a:lnTo>
                    <a:pt x="1133475" y="20955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1108" y="2771833"/>
              <a:ext cx="76209" cy="7620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7783" y="4610158"/>
              <a:ext cx="85734" cy="7620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6283" y="3019483"/>
              <a:ext cx="76209" cy="7620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7358" y="4514908"/>
              <a:ext cx="76209" cy="76209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4984" y="3743384"/>
            <a:ext cx="76209" cy="7620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15209" y="3981508"/>
            <a:ext cx="76209" cy="8573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9984" y="3467159"/>
            <a:ext cx="76209" cy="7620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20008" y="3886259"/>
            <a:ext cx="85734" cy="76209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5940678" y="4788218"/>
            <a:ext cx="655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5" dirty="0">
                <a:latin typeface="Calibri"/>
                <a:cs typeface="Calibri"/>
              </a:rPr>
              <a:t>L</a:t>
            </a:r>
            <a:r>
              <a:rPr b="1" dirty="0">
                <a:latin typeface="Calibri"/>
                <a:cs typeface="Calibri"/>
              </a:rPr>
              <a:t>o</a:t>
            </a:r>
            <a:r>
              <a:rPr b="1" spc="35" dirty="0">
                <a:latin typeface="Calibri"/>
                <a:cs typeface="Calibri"/>
              </a:rPr>
              <a:t>s</a:t>
            </a:r>
            <a:r>
              <a:rPr b="1" spc="25" dirty="0">
                <a:latin typeface="Calibri"/>
                <a:cs typeface="Calibri"/>
              </a:rPr>
              <a:t>s</a:t>
            </a:r>
            <a:r>
              <a:rPr b="1" dirty="0">
                <a:latin typeface="Calibri"/>
                <a:cs typeface="Calibri"/>
              </a:rPr>
              <a:t>:</a:t>
            </a:r>
            <a:r>
              <a:rPr b="1" spc="-8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6734" y="3619558"/>
            <a:ext cx="76209" cy="8573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91533" y="3657659"/>
            <a:ext cx="85734" cy="7620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91533" y="3971984"/>
            <a:ext cx="85734" cy="7620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48634" y="3762434"/>
            <a:ext cx="76209" cy="76209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8143934" y="2676526"/>
            <a:ext cx="1105535" cy="2276475"/>
            <a:chOff x="6619933" y="2676525"/>
            <a:chExt cx="1105535" cy="2276475"/>
          </a:xfrm>
        </p:grpSpPr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9958" y="3695758"/>
              <a:ext cx="76209" cy="7620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6183" y="4076758"/>
              <a:ext cx="76209" cy="7620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0958" y="3209983"/>
              <a:ext cx="76209" cy="7620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3858" y="3343333"/>
              <a:ext cx="76209" cy="7620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8633" y="3657658"/>
              <a:ext cx="76209" cy="7620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4308" y="3657658"/>
              <a:ext cx="76209" cy="7620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1408" y="3067108"/>
              <a:ext cx="76209" cy="7620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9958" y="4419658"/>
              <a:ext cx="76209" cy="7620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8633" y="2962333"/>
              <a:ext cx="76209" cy="7620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696075" y="2695575"/>
              <a:ext cx="952500" cy="2238375"/>
            </a:xfrm>
            <a:custGeom>
              <a:avLst/>
              <a:gdLst/>
              <a:ahLst/>
              <a:cxnLst/>
              <a:rect l="l" t="t" r="r" b="b"/>
              <a:pathLst>
                <a:path w="952500" h="2238375">
                  <a:moveTo>
                    <a:pt x="0" y="0"/>
                  </a:moveTo>
                  <a:lnTo>
                    <a:pt x="952500" y="223837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4758" y="2790883"/>
              <a:ext cx="85734" cy="7620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0958" y="4629208"/>
              <a:ext cx="76209" cy="7620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9933" y="3038533"/>
              <a:ext cx="85734" cy="7620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1008" y="4533958"/>
              <a:ext cx="85734" cy="76209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48859" y="4000558"/>
            <a:ext cx="76209" cy="8573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53634" y="3486209"/>
            <a:ext cx="76209" cy="7620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63184" y="3895783"/>
            <a:ext cx="76209" cy="85734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8479790" y="4805363"/>
            <a:ext cx="656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5" dirty="0">
                <a:latin typeface="Calibri"/>
                <a:cs typeface="Calibri"/>
              </a:rPr>
              <a:t>L</a:t>
            </a:r>
            <a:r>
              <a:rPr b="1" spc="5" dirty="0">
                <a:latin typeface="Calibri"/>
                <a:cs typeface="Calibri"/>
              </a:rPr>
              <a:t>o</a:t>
            </a:r>
            <a:r>
              <a:rPr b="1" spc="30" dirty="0">
                <a:latin typeface="Calibri"/>
                <a:cs typeface="Calibri"/>
              </a:rPr>
              <a:t>ss</a:t>
            </a:r>
            <a:r>
              <a:rPr b="1" dirty="0">
                <a:latin typeface="Calibri"/>
                <a:cs typeface="Calibri"/>
              </a:rPr>
              <a:t>:</a:t>
            </a:r>
            <a:r>
              <a:rPr b="1" spc="-8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0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A5CB-79F3-F2CC-1070-D6AA11B4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Vs Activation Function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61DE9-BFDD-ABB4-5782-7F9391378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263234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D9CA-EB4C-0FC2-820E-51ACEA20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C4DE5-75F9-FFE1-96A4-8FD06404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r>
              <a:rPr lang="en-US" dirty="0"/>
              <a:t>Precision</a:t>
            </a:r>
          </a:p>
          <a:p>
            <a:r>
              <a:rPr lang="en-US" dirty="0"/>
              <a:t>Recall</a:t>
            </a:r>
          </a:p>
          <a:p>
            <a:r>
              <a:rPr lang="en-US"/>
              <a:t>F1</a:t>
            </a:r>
          </a:p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606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4090" y="617220"/>
            <a:ext cx="4203700" cy="5130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C0504D"/>
                </a:solidFill>
                <a:latin typeface="Calibri"/>
                <a:cs typeface="Calibri"/>
              </a:rPr>
              <a:t>Traditional</a:t>
            </a:r>
            <a:r>
              <a:rPr sz="3200" b="1" spc="-3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504D"/>
                </a:solidFill>
                <a:latin typeface="Calibri"/>
                <a:cs typeface="Calibri"/>
              </a:rPr>
              <a:t>Programming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4090" y="3538220"/>
            <a:ext cx="3031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Machine</a:t>
            </a:r>
            <a:r>
              <a:rPr sz="3200" b="1" spc="-6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6800" y="1600200"/>
            <a:ext cx="2667000" cy="1011174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502284"/>
            <a:r>
              <a:rPr sz="3200" spc="-5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400" y="19939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2400" y="26797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3800" y="22225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88540" y="1517650"/>
            <a:ext cx="1464310" cy="13012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69925">
              <a:lnSpc>
                <a:spcPct val="137400"/>
              </a:lnSpc>
              <a:spcBef>
                <a:spcPts val="9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  </a:t>
            </a:r>
            <a:r>
              <a:rPr sz="3200" spc="-20" dirty="0">
                <a:latin typeface="Calibri"/>
                <a:cs typeface="Calibri"/>
              </a:rPr>
              <a:t>Program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4540" y="1988820"/>
            <a:ext cx="1211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53000" y="4419600"/>
            <a:ext cx="2667000" cy="1011174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502284"/>
            <a:r>
              <a:rPr sz="3200" spc="-5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8600" y="48133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38600" y="54991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6999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20000" y="50419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69539" y="4260851"/>
            <a:ext cx="1211580" cy="1439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125">
              <a:lnSpc>
                <a:spcPct val="153000"/>
              </a:lnSpc>
              <a:spcBef>
                <a:spcPts val="100"/>
              </a:spcBef>
            </a:pPr>
            <a:r>
              <a:rPr sz="3200" spc="-15" dirty="0">
                <a:latin typeface="Calibri"/>
                <a:cs typeface="Calibri"/>
              </a:rPr>
              <a:t>Data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60741" y="4808220"/>
            <a:ext cx="1429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g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02740" y="6569510"/>
            <a:ext cx="21062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27602" y="6422072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2561</Words>
  <Application>Microsoft Office PowerPoint</Application>
  <PresentationFormat>Widescreen</PresentationFormat>
  <Paragraphs>475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102" baseType="lpstr">
      <vt:lpstr>Arial</vt:lpstr>
      <vt:lpstr>Arial MT</vt:lpstr>
      <vt:lpstr>Calibri</vt:lpstr>
      <vt:lpstr>Calibri Light</vt:lpstr>
      <vt:lpstr>CMBX10</vt:lpstr>
      <vt:lpstr>CMMI10</vt:lpstr>
      <vt:lpstr>CMMI7</vt:lpstr>
      <vt:lpstr>CMR10</vt:lpstr>
      <vt:lpstr>CMR7</vt:lpstr>
      <vt:lpstr>CMSY10</vt:lpstr>
      <vt:lpstr>CMTI10</vt:lpstr>
      <vt:lpstr>Georgia</vt:lpstr>
      <vt:lpstr>Google Sans</vt:lpstr>
      <vt:lpstr>Microsoft Sans Serif</vt:lpstr>
      <vt:lpstr>Modern No. 20</vt:lpstr>
      <vt:lpstr>Symbol</vt:lpstr>
      <vt:lpstr>Times New Roman</vt:lpstr>
      <vt:lpstr>Wingdings</vt:lpstr>
      <vt:lpstr>Office Theme</vt:lpstr>
      <vt:lpstr>Introduction to Machine Learning</vt:lpstr>
      <vt:lpstr>Feature Descriptor</vt:lpstr>
      <vt:lpstr>What is learning?</vt:lpstr>
      <vt:lpstr>What is Machine Learning (ML)?</vt:lpstr>
      <vt:lpstr>Why Machine Learning?</vt:lpstr>
      <vt:lpstr>Why ML?</vt:lpstr>
      <vt:lpstr>AI</vt:lpstr>
      <vt:lpstr>Relations to Human Learning</vt:lpstr>
      <vt:lpstr>Traditional Programming</vt:lpstr>
      <vt:lpstr>A classic example of a task that requires machine learning:  It is very hard to say what makes a 2</vt:lpstr>
      <vt:lpstr>Some more examples of tasks that are best  solved by using a learning algorithm</vt:lpstr>
      <vt:lpstr>Sample Applications</vt:lpstr>
      <vt:lpstr>Samuel’s Checkers-Player</vt:lpstr>
      <vt:lpstr>Defining the Learning Task</vt:lpstr>
      <vt:lpstr>PowerPoint Presentation</vt:lpstr>
      <vt:lpstr>Types of Learning</vt:lpstr>
      <vt:lpstr>Supervised Learning</vt:lpstr>
      <vt:lpstr>Input Vector</vt:lpstr>
      <vt:lpstr>Input Vector</vt:lpstr>
      <vt:lpstr>PowerPoint Presentation</vt:lpstr>
      <vt:lpstr>Supervised Learning: Regression</vt:lpstr>
      <vt:lpstr>Supervised Learning: Classification</vt:lpstr>
      <vt:lpstr>Supervised Learning: Classification</vt:lpstr>
      <vt:lpstr>Supervised Learning: Classification</vt:lpstr>
      <vt:lpstr>Supervised Learning</vt:lpstr>
      <vt:lpstr>Unsupervised Learning</vt:lpstr>
      <vt:lpstr>Unsupervised Learning</vt:lpstr>
      <vt:lpstr>Unsupervised Learning</vt:lpstr>
      <vt:lpstr>Unsupervised Learning</vt:lpstr>
      <vt:lpstr>Reinforcement Learning</vt:lpstr>
      <vt:lpstr>The Agent-Environment Interface</vt:lpstr>
      <vt:lpstr>Reinforcement Learning</vt:lpstr>
      <vt:lpstr>Inverse Reinforcement Learning</vt:lpstr>
      <vt:lpstr>Framing a Learning Problem</vt:lpstr>
      <vt:lpstr>Designing a Learning System</vt:lpstr>
      <vt:lpstr>ML in a Nutshell</vt:lpstr>
      <vt:lpstr>Various Function Representations</vt:lpstr>
      <vt:lpstr>Various Search/Optimization  Algorithms</vt:lpstr>
      <vt:lpstr>Evaluation</vt:lpstr>
      <vt:lpstr>ML in Practice</vt:lpstr>
      <vt:lpstr>Lessons Learned about Learning</vt:lpstr>
      <vt:lpstr>Various Kinds</vt:lpstr>
      <vt:lpstr>To apply Machine learning for CV tasks</vt:lpstr>
      <vt:lpstr>What is machine Learning</vt:lpstr>
      <vt:lpstr>What matters in recognition?</vt:lpstr>
      <vt:lpstr>Image Classification: A core task in Computer Vision</vt:lpstr>
      <vt:lpstr>Image classification demo</vt:lpstr>
      <vt:lpstr>Image Classification</vt:lpstr>
      <vt:lpstr>Image Classification: Problem</vt:lpstr>
      <vt:lpstr>PowerPoint Presentation</vt:lpstr>
      <vt:lpstr>PowerPoint Presentation</vt:lpstr>
      <vt:lpstr>Data-driven approach</vt:lpstr>
      <vt:lpstr>Data-driven approach</vt:lpstr>
      <vt:lpstr>PowerPoint Presentation</vt:lpstr>
      <vt:lpstr>PowerPoint Presentation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Recap: How to pick hyperparameters?</vt:lpstr>
      <vt:lpstr>Linear classifiers</vt:lpstr>
      <vt:lpstr>Score function</vt:lpstr>
      <vt:lpstr>Score function: f</vt:lpstr>
      <vt:lpstr>Parametric approach: Linear classifier</vt:lpstr>
      <vt:lpstr>Parametric approach: Linear classifier</vt:lpstr>
      <vt:lpstr>Linear Classifier</vt:lpstr>
      <vt:lpstr>PowerPoint Presentation</vt:lpstr>
      <vt:lpstr>Interpretation: Template matching</vt:lpstr>
      <vt:lpstr>Geometric Interpretation</vt:lpstr>
      <vt:lpstr>Linear classifiers</vt:lpstr>
      <vt:lpstr>PowerPoint Presentation</vt:lpstr>
      <vt:lpstr>PowerPoint Presentation</vt:lpstr>
      <vt:lpstr>Linear classification</vt:lpstr>
      <vt:lpstr>PowerPoint Presentation</vt:lpstr>
      <vt:lpstr>Loss function, cost/objective function</vt:lpstr>
      <vt:lpstr>Simpler example: binary classification</vt:lpstr>
      <vt:lpstr>Linear classifiers</vt:lpstr>
      <vt:lpstr>What is a good loss function?</vt:lpstr>
      <vt:lpstr>Loss Function Vs Activation Function</vt:lpstr>
      <vt:lpstr>Evaluation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25</cp:revision>
  <dcterms:created xsi:type="dcterms:W3CDTF">2024-09-11T08:30:50Z</dcterms:created>
  <dcterms:modified xsi:type="dcterms:W3CDTF">2024-10-29T06:16:14Z</dcterms:modified>
</cp:coreProperties>
</file>